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Lst>
  <p:notesMasterIdLst>
    <p:notesMasterId r:id="rId30"/>
  </p:notesMasterIdLst>
  <p:sldIdLst>
    <p:sldId id="412" r:id="rId5"/>
    <p:sldId id="417" r:id="rId6"/>
    <p:sldId id="987" r:id="rId7"/>
    <p:sldId id="1014" r:id="rId8"/>
    <p:sldId id="1072" r:id="rId9"/>
    <p:sldId id="1074" r:id="rId10"/>
    <p:sldId id="1073" r:id="rId11"/>
    <p:sldId id="1075" r:id="rId12"/>
    <p:sldId id="1076" r:id="rId13"/>
    <p:sldId id="1077" r:id="rId14"/>
    <p:sldId id="1083" r:id="rId15"/>
    <p:sldId id="1084" r:id="rId16"/>
    <p:sldId id="1078" r:id="rId17"/>
    <p:sldId id="1085" r:id="rId18"/>
    <p:sldId id="1080" r:id="rId19"/>
    <p:sldId id="1081" r:id="rId20"/>
    <p:sldId id="1082" r:id="rId21"/>
    <p:sldId id="1086" r:id="rId22"/>
    <p:sldId id="1087" r:id="rId23"/>
    <p:sldId id="1088" r:id="rId24"/>
    <p:sldId id="1089" r:id="rId25"/>
    <p:sldId id="1090" r:id="rId26"/>
    <p:sldId id="1016" r:id="rId27"/>
    <p:sldId id="1055" r:id="rId28"/>
    <p:sldId id="971"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Content" id="{F28A0467-A334-4514-93D3-BDFC8C7E8F9E}">
          <p14:sldIdLst>
            <p14:sldId id="412"/>
          </p14:sldIdLst>
        </p14:section>
        <p14:section name="About ClimateQRE" id="{1908D806-D794-4B10-AC4A-F6E6292944E5}">
          <p14:sldIdLst>
            <p14:sldId id="417"/>
            <p14:sldId id="987"/>
            <p14:sldId id="1014"/>
            <p14:sldId id="1072"/>
            <p14:sldId id="1074"/>
            <p14:sldId id="1073"/>
            <p14:sldId id="1075"/>
            <p14:sldId id="1076"/>
          </p14:sldIdLst>
        </p14:section>
        <p14:section name="Instructions" id="{90BC4EEE-6BAB-4AAD-98E1-52397486DBEC}">
          <p14:sldIdLst>
            <p14:sldId id="1077"/>
            <p14:sldId id="1083"/>
            <p14:sldId id="1084"/>
          </p14:sldIdLst>
        </p14:section>
        <p14:section name="ClimateQRE Steps" id="{CE0AA744-50A4-4E5C-9FF7-2B0C4A334817}">
          <p14:sldIdLst>
            <p14:sldId id="1078"/>
            <p14:sldId id="1085"/>
            <p14:sldId id="1080"/>
            <p14:sldId id="1081"/>
            <p14:sldId id="1082"/>
            <p14:sldId id="1086"/>
            <p14:sldId id="1087"/>
            <p14:sldId id="1088"/>
            <p14:sldId id="1089"/>
            <p14:sldId id="1090"/>
          </p14:sldIdLst>
        </p14:section>
        <p14:section name="Note on the application of the Climate QRE" id="{BD76D52B-B1CD-44E5-AB8F-2709936EB12B}">
          <p14:sldIdLst>
            <p14:sldId id="1016"/>
            <p14:sldId id="1055"/>
            <p14:sldId id="97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E64D68-FF98-4CB5-258C-5580C5DBFCE2}" name="Mutarika Pruksapong" initials="MP" userId="S::mutarika.pruksapong@un.org::0fe0fc4a-ba9c-4dba-a40f-3445e820793c" providerId="AD"/>
  <p188:author id="{84EF2AE6-DC8D-978B-D116-5031E5125605}" name="Caiyuan ZHANG" initials="CZ" userId="S::caiyuan.zhang@un.org::cce57a26-ce9b-4ebd-9bb2-6af399869f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4097"/>
    <a:srgbClr val="C12033"/>
    <a:srgbClr val="FFC000"/>
    <a:srgbClr val="0BB3AC"/>
    <a:srgbClr val="FFD243"/>
    <a:srgbClr val="0C4F85"/>
    <a:srgbClr val="F26F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86385" autoAdjust="0"/>
  </p:normalViewPr>
  <p:slideViewPr>
    <p:cSldViewPr snapToGrid="0">
      <p:cViewPr varScale="1">
        <p:scale>
          <a:sx n="54" d="100"/>
          <a:sy n="54" d="100"/>
        </p:scale>
        <p:origin x="105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B33D3-F1EA-4793-BB77-3126654E5F51}" type="datetimeFigureOut">
              <a:rPr lang="en-US" smtClean="0"/>
              <a:t>19-Feb-24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03521F-9563-494D-B9DC-484F70715F2A}" type="slidenum">
              <a:rPr lang="en-US" smtClean="0"/>
              <a:t>‹#›</a:t>
            </a:fld>
            <a:endParaRPr lang="en-US"/>
          </a:p>
        </p:txBody>
      </p:sp>
    </p:spTree>
    <p:extLst>
      <p:ext uri="{BB962C8B-B14F-4D97-AF65-F5344CB8AC3E}">
        <p14:creationId xmlns:p14="http://schemas.microsoft.com/office/powerpoint/2010/main" val="3709740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03521F-9563-494D-B9DC-484F70715F2A}" type="slidenum">
              <a:rPr lang="en-US" smtClean="0"/>
              <a:t>1</a:t>
            </a:fld>
            <a:endParaRPr lang="en-US" dirty="0"/>
          </a:p>
        </p:txBody>
      </p:sp>
    </p:spTree>
    <p:extLst>
      <p:ext uri="{BB962C8B-B14F-4D97-AF65-F5344CB8AC3E}">
        <p14:creationId xmlns:p14="http://schemas.microsoft.com/office/powerpoint/2010/main" val="120359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Instructions </a:t>
            </a:r>
            <a:r>
              <a:rPr lang="en-US" dirty="0">
                <a:solidFill>
                  <a:srgbClr val="000000"/>
                </a:solidFill>
              </a:rPr>
              <a:t>– Provide instructions on how to use the Tool</a:t>
            </a:r>
            <a:endParaRPr lang="en-GB" dirty="0">
              <a:solidFill>
                <a:srgbClr val="000000"/>
              </a:solidFill>
            </a:endParaRPr>
          </a:p>
          <a:p>
            <a:endParaRPr lang="en-GB" dirty="0"/>
          </a:p>
        </p:txBody>
      </p:sp>
      <p:sp>
        <p:nvSpPr>
          <p:cNvPr id="4" name="Slide Number Placeholder 3"/>
          <p:cNvSpPr>
            <a:spLocks noGrp="1"/>
          </p:cNvSpPr>
          <p:nvPr>
            <p:ph type="sldNum" sz="quarter" idx="5"/>
          </p:nvPr>
        </p:nvSpPr>
        <p:spPr/>
        <p:txBody>
          <a:bodyPr/>
          <a:lstStyle/>
          <a:p>
            <a:fld id="{1B03521F-9563-494D-B9DC-484F70715F2A}" type="slidenum">
              <a:rPr lang="en-US" smtClean="0"/>
              <a:t>10</a:t>
            </a:fld>
            <a:endParaRPr lang="en-US"/>
          </a:p>
        </p:txBody>
      </p:sp>
    </p:spTree>
    <p:extLst>
      <p:ext uri="{BB962C8B-B14F-4D97-AF65-F5344CB8AC3E}">
        <p14:creationId xmlns:p14="http://schemas.microsoft.com/office/powerpoint/2010/main" val="294538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Instructions </a:t>
            </a:r>
            <a:r>
              <a:rPr lang="en-US" dirty="0">
                <a:solidFill>
                  <a:srgbClr val="000000"/>
                </a:solidFill>
              </a:rPr>
              <a:t>– Provide instructions on how to use the Tool</a:t>
            </a:r>
            <a:endParaRPr lang="en-GB" dirty="0">
              <a:solidFill>
                <a:srgbClr val="000000"/>
              </a:solidFill>
            </a:endParaRPr>
          </a:p>
          <a:p>
            <a:endParaRPr lang="en-GB" dirty="0"/>
          </a:p>
        </p:txBody>
      </p:sp>
      <p:sp>
        <p:nvSpPr>
          <p:cNvPr id="4" name="Slide Number Placeholder 3"/>
          <p:cNvSpPr>
            <a:spLocks noGrp="1"/>
          </p:cNvSpPr>
          <p:nvPr>
            <p:ph type="sldNum" sz="quarter" idx="5"/>
          </p:nvPr>
        </p:nvSpPr>
        <p:spPr/>
        <p:txBody>
          <a:bodyPr/>
          <a:lstStyle/>
          <a:p>
            <a:fld id="{1B03521F-9563-494D-B9DC-484F70715F2A}" type="slidenum">
              <a:rPr lang="en-US" smtClean="0"/>
              <a:t>11</a:t>
            </a:fld>
            <a:endParaRPr lang="en-US"/>
          </a:p>
        </p:txBody>
      </p:sp>
    </p:spTree>
    <p:extLst>
      <p:ext uri="{BB962C8B-B14F-4D97-AF65-F5344CB8AC3E}">
        <p14:creationId xmlns:p14="http://schemas.microsoft.com/office/powerpoint/2010/main" val="3762460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Instructions </a:t>
            </a:r>
            <a:r>
              <a:rPr lang="en-US" dirty="0">
                <a:solidFill>
                  <a:srgbClr val="000000"/>
                </a:solidFill>
              </a:rPr>
              <a:t>– Provide instructions on how to use the Tool</a:t>
            </a:r>
            <a:endParaRPr lang="en-GB" dirty="0">
              <a:solidFill>
                <a:srgbClr val="000000"/>
              </a:solidFill>
            </a:endParaRPr>
          </a:p>
          <a:p>
            <a:endParaRPr lang="en-GB" dirty="0"/>
          </a:p>
        </p:txBody>
      </p:sp>
      <p:sp>
        <p:nvSpPr>
          <p:cNvPr id="4" name="Slide Number Placeholder 3"/>
          <p:cNvSpPr>
            <a:spLocks noGrp="1"/>
          </p:cNvSpPr>
          <p:nvPr>
            <p:ph type="sldNum" sz="quarter" idx="5"/>
          </p:nvPr>
        </p:nvSpPr>
        <p:spPr/>
        <p:txBody>
          <a:bodyPr/>
          <a:lstStyle/>
          <a:p>
            <a:fld id="{1B03521F-9563-494D-B9DC-484F70715F2A}" type="slidenum">
              <a:rPr lang="en-US" smtClean="0"/>
              <a:t>12</a:t>
            </a:fld>
            <a:endParaRPr lang="en-US"/>
          </a:p>
        </p:txBody>
      </p:sp>
    </p:spTree>
    <p:extLst>
      <p:ext uri="{BB962C8B-B14F-4D97-AF65-F5344CB8AC3E}">
        <p14:creationId xmlns:p14="http://schemas.microsoft.com/office/powerpoint/2010/main" val="4179470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03521F-9563-494D-B9DC-484F70715F2A}" type="slidenum">
              <a:rPr lang="en-US" smtClean="0"/>
              <a:t>13</a:t>
            </a:fld>
            <a:endParaRPr lang="en-US"/>
          </a:p>
        </p:txBody>
      </p:sp>
    </p:spTree>
    <p:extLst>
      <p:ext uri="{BB962C8B-B14F-4D97-AF65-F5344CB8AC3E}">
        <p14:creationId xmlns:p14="http://schemas.microsoft.com/office/powerpoint/2010/main" val="2618030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03521F-9563-494D-B9DC-484F70715F2A}" type="slidenum">
              <a:rPr lang="en-US" smtClean="0"/>
              <a:t>14</a:t>
            </a:fld>
            <a:endParaRPr lang="en-US"/>
          </a:p>
        </p:txBody>
      </p:sp>
    </p:spTree>
    <p:extLst>
      <p:ext uri="{BB962C8B-B14F-4D97-AF65-F5344CB8AC3E}">
        <p14:creationId xmlns:p14="http://schemas.microsoft.com/office/powerpoint/2010/main" val="3494915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03521F-9563-494D-B9DC-484F70715F2A}" type="slidenum">
              <a:rPr lang="en-US" smtClean="0"/>
              <a:t>15</a:t>
            </a:fld>
            <a:endParaRPr lang="en-US"/>
          </a:p>
        </p:txBody>
      </p:sp>
    </p:spTree>
    <p:extLst>
      <p:ext uri="{BB962C8B-B14F-4D97-AF65-F5344CB8AC3E}">
        <p14:creationId xmlns:p14="http://schemas.microsoft.com/office/powerpoint/2010/main" val="4283683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03521F-9563-494D-B9DC-484F70715F2A}" type="slidenum">
              <a:rPr lang="en-US" smtClean="0"/>
              <a:t>16</a:t>
            </a:fld>
            <a:endParaRPr lang="en-US"/>
          </a:p>
        </p:txBody>
      </p:sp>
    </p:spTree>
    <p:extLst>
      <p:ext uri="{BB962C8B-B14F-4D97-AF65-F5344CB8AC3E}">
        <p14:creationId xmlns:p14="http://schemas.microsoft.com/office/powerpoint/2010/main" val="3849365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03521F-9563-494D-B9DC-484F70715F2A}" type="slidenum">
              <a:rPr lang="en-US" smtClean="0"/>
              <a:t>17</a:t>
            </a:fld>
            <a:endParaRPr lang="en-US"/>
          </a:p>
        </p:txBody>
      </p:sp>
    </p:spTree>
    <p:extLst>
      <p:ext uri="{BB962C8B-B14F-4D97-AF65-F5344CB8AC3E}">
        <p14:creationId xmlns:p14="http://schemas.microsoft.com/office/powerpoint/2010/main" val="2615936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03521F-9563-494D-B9DC-484F70715F2A}" type="slidenum">
              <a:rPr lang="en-US" smtClean="0"/>
              <a:t>18</a:t>
            </a:fld>
            <a:endParaRPr lang="en-US"/>
          </a:p>
        </p:txBody>
      </p:sp>
    </p:spTree>
    <p:extLst>
      <p:ext uri="{BB962C8B-B14F-4D97-AF65-F5344CB8AC3E}">
        <p14:creationId xmlns:p14="http://schemas.microsoft.com/office/powerpoint/2010/main" val="197846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03521F-9563-494D-B9DC-484F70715F2A}" type="slidenum">
              <a:rPr lang="en-US" smtClean="0"/>
              <a:t>19</a:t>
            </a:fld>
            <a:endParaRPr lang="en-US"/>
          </a:p>
        </p:txBody>
      </p:sp>
    </p:spTree>
    <p:extLst>
      <p:ext uri="{BB962C8B-B14F-4D97-AF65-F5344CB8AC3E}">
        <p14:creationId xmlns:p14="http://schemas.microsoft.com/office/powerpoint/2010/main" val="375796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03521F-9563-494D-B9DC-484F70715F2A}" type="slidenum">
              <a:rPr lang="en-US" smtClean="0"/>
              <a:t>2</a:t>
            </a:fld>
            <a:endParaRPr lang="en-US"/>
          </a:p>
        </p:txBody>
      </p:sp>
    </p:spTree>
    <p:extLst>
      <p:ext uri="{BB962C8B-B14F-4D97-AF65-F5344CB8AC3E}">
        <p14:creationId xmlns:p14="http://schemas.microsoft.com/office/powerpoint/2010/main" val="2242582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03521F-9563-494D-B9DC-484F70715F2A}" type="slidenum">
              <a:rPr lang="en-US" smtClean="0"/>
              <a:t>20</a:t>
            </a:fld>
            <a:endParaRPr lang="en-US"/>
          </a:p>
        </p:txBody>
      </p:sp>
    </p:spTree>
    <p:extLst>
      <p:ext uri="{BB962C8B-B14F-4D97-AF65-F5344CB8AC3E}">
        <p14:creationId xmlns:p14="http://schemas.microsoft.com/office/powerpoint/2010/main" val="3957326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03521F-9563-494D-B9DC-484F70715F2A}" type="slidenum">
              <a:rPr lang="en-US" smtClean="0"/>
              <a:t>21</a:t>
            </a:fld>
            <a:endParaRPr lang="en-US"/>
          </a:p>
        </p:txBody>
      </p:sp>
    </p:spTree>
    <p:extLst>
      <p:ext uri="{BB962C8B-B14F-4D97-AF65-F5344CB8AC3E}">
        <p14:creationId xmlns:p14="http://schemas.microsoft.com/office/powerpoint/2010/main" val="3145408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03521F-9563-494D-B9DC-484F70715F2A}" type="slidenum">
              <a:rPr lang="en-US" smtClean="0"/>
              <a:t>22</a:t>
            </a:fld>
            <a:endParaRPr lang="en-US"/>
          </a:p>
        </p:txBody>
      </p:sp>
    </p:spTree>
    <p:extLst>
      <p:ext uri="{BB962C8B-B14F-4D97-AF65-F5344CB8AC3E}">
        <p14:creationId xmlns:p14="http://schemas.microsoft.com/office/powerpoint/2010/main" val="826949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03521F-9563-494D-B9DC-484F70715F2A}" type="slidenum">
              <a:rPr lang="en-US" smtClean="0"/>
              <a:t>23</a:t>
            </a:fld>
            <a:endParaRPr lang="en-US"/>
          </a:p>
        </p:txBody>
      </p:sp>
    </p:spTree>
    <p:extLst>
      <p:ext uri="{BB962C8B-B14F-4D97-AF65-F5344CB8AC3E}">
        <p14:creationId xmlns:p14="http://schemas.microsoft.com/office/powerpoint/2010/main" val="3664811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03521F-9563-494D-B9DC-484F70715F2A}" type="slidenum">
              <a:rPr lang="en-US" smtClean="0"/>
              <a:t>24</a:t>
            </a:fld>
            <a:endParaRPr lang="en-US"/>
          </a:p>
        </p:txBody>
      </p:sp>
    </p:spTree>
    <p:extLst>
      <p:ext uri="{BB962C8B-B14F-4D97-AF65-F5344CB8AC3E}">
        <p14:creationId xmlns:p14="http://schemas.microsoft.com/office/powerpoint/2010/main" val="4248951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structure of the Climate QRE Tool.</a:t>
            </a:r>
          </a:p>
          <a:p>
            <a:endParaRPr lang="en-US" dirty="0"/>
          </a:p>
          <a:p>
            <a:r>
              <a:rPr lang="en-US" dirty="0"/>
              <a:t>Noting that ‘Reset All Data’ button will erase all data in the worksheet except for the selection of the hazards.  Once it is erased, the file and not be undone.</a:t>
            </a:r>
            <a:r>
              <a:rPr lang="en-GB" dirty="0"/>
              <a:t>  Please be careful in using this button.</a:t>
            </a:r>
            <a:endParaRPr lang="en-US" dirty="0"/>
          </a:p>
        </p:txBody>
      </p:sp>
      <p:sp>
        <p:nvSpPr>
          <p:cNvPr id="4" name="Slide Number Placeholder 3"/>
          <p:cNvSpPr>
            <a:spLocks noGrp="1"/>
          </p:cNvSpPr>
          <p:nvPr>
            <p:ph type="sldNum" sz="quarter" idx="5"/>
          </p:nvPr>
        </p:nvSpPr>
        <p:spPr/>
        <p:txBody>
          <a:bodyPr/>
          <a:lstStyle/>
          <a:p>
            <a:fld id="{1B03521F-9563-494D-B9DC-484F70715F2A}" type="slidenum">
              <a:rPr lang="en-US" smtClean="0"/>
              <a:t>3</a:t>
            </a:fld>
            <a:endParaRPr lang="en-US"/>
          </a:p>
        </p:txBody>
      </p:sp>
    </p:spTree>
    <p:extLst>
      <p:ext uri="{BB962C8B-B14F-4D97-AF65-F5344CB8AC3E}">
        <p14:creationId xmlns:p14="http://schemas.microsoft.com/office/powerpoint/2010/main" val="3771171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Acknowledgement page provides information about the development of this tool.</a:t>
            </a:r>
            <a:endParaRPr lang="en-GB" dirty="0"/>
          </a:p>
        </p:txBody>
      </p:sp>
      <p:sp>
        <p:nvSpPr>
          <p:cNvPr id="4" name="Slide Number Placeholder 3"/>
          <p:cNvSpPr>
            <a:spLocks noGrp="1"/>
          </p:cNvSpPr>
          <p:nvPr>
            <p:ph type="sldNum" sz="quarter" idx="5"/>
          </p:nvPr>
        </p:nvSpPr>
        <p:spPr/>
        <p:txBody>
          <a:bodyPr/>
          <a:lstStyle/>
          <a:p>
            <a:fld id="{1B03521F-9563-494D-B9DC-484F70715F2A}" type="slidenum">
              <a:rPr lang="en-US" smtClean="0"/>
              <a:t>4</a:t>
            </a:fld>
            <a:endParaRPr lang="en-US"/>
          </a:p>
        </p:txBody>
      </p:sp>
    </p:spTree>
    <p:extLst>
      <p:ext uri="{BB962C8B-B14F-4D97-AF65-F5344CB8AC3E}">
        <p14:creationId xmlns:p14="http://schemas.microsoft.com/office/powerpoint/2010/main" val="849580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Methodology </a:t>
            </a:r>
            <a:r>
              <a:rPr lang="en-US" dirty="0">
                <a:solidFill>
                  <a:srgbClr val="000000"/>
                </a:solidFill>
              </a:rPr>
              <a:t>– Explains what the Climate QRE Tool is, and the methodology used to analyze rapid risks. </a:t>
            </a:r>
            <a:endParaRPr lang="en-GB" dirty="0">
              <a:solidFill>
                <a:srgbClr val="000000"/>
              </a:solidFill>
            </a:endParaRPr>
          </a:p>
          <a:p>
            <a:endParaRPr lang="en-GB" dirty="0"/>
          </a:p>
        </p:txBody>
      </p:sp>
      <p:sp>
        <p:nvSpPr>
          <p:cNvPr id="4" name="Slide Number Placeholder 3"/>
          <p:cNvSpPr>
            <a:spLocks noGrp="1"/>
          </p:cNvSpPr>
          <p:nvPr>
            <p:ph type="sldNum" sz="quarter" idx="5"/>
          </p:nvPr>
        </p:nvSpPr>
        <p:spPr/>
        <p:txBody>
          <a:bodyPr/>
          <a:lstStyle/>
          <a:p>
            <a:fld id="{1B03521F-9563-494D-B9DC-484F70715F2A}" type="slidenum">
              <a:rPr lang="en-US" smtClean="0"/>
              <a:t>5</a:t>
            </a:fld>
            <a:endParaRPr lang="en-US"/>
          </a:p>
        </p:txBody>
      </p:sp>
    </p:spTree>
    <p:extLst>
      <p:ext uri="{BB962C8B-B14F-4D97-AF65-F5344CB8AC3E}">
        <p14:creationId xmlns:p14="http://schemas.microsoft.com/office/powerpoint/2010/main" val="1677537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03521F-9563-494D-B9DC-484F70715F2A}" type="slidenum">
              <a:rPr lang="en-US" smtClean="0"/>
              <a:t>6</a:t>
            </a:fld>
            <a:endParaRPr lang="en-US"/>
          </a:p>
        </p:txBody>
      </p:sp>
    </p:spTree>
    <p:extLst>
      <p:ext uri="{BB962C8B-B14F-4D97-AF65-F5344CB8AC3E}">
        <p14:creationId xmlns:p14="http://schemas.microsoft.com/office/powerpoint/2010/main" val="1753104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Methodology – explains what QRE Tool is, the rational of the analysis process.  </a:t>
            </a:r>
            <a:endParaRPr lang="en-GB" dirty="0"/>
          </a:p>
        </p:txBody>
      </p:sp>
      <p:sp>
        <p:nvSpPr>
          <p:cNvPr id="4" name="Slide Number Placeholder 3"/>
          <p:cNvSpPr>
            <a:spLocks noGrp="1"/>
          </p:cNvSpPr>
          <p:nvPr>
            <p:ph type="sldNum" sz="quarter" idx="5"/>
          </p:nvPr>
        </p:nvSpPr>
        <p:spPr/>
        <p:txBody>
          <a:bodyPr/>
          <a:lstStyle/>
          <a:p>
            <a:fld id="{1B03521F-9563-494D-B9DC-484F70715F2A}" type="slidenum">
              <a:rPr lang="en-US" smtClean="0"/>
              <a:t>7</a:t>
            </a:fld>
            <a:endParaRPr lang="en-US"/>
          </a:p>
        </p:txBody>
      </p:sp>
    </p:spTree>
    <p:extLst>
      <p:ext uri="{BB962C8B-B14F-4D97-AF65-F5344CB8AC3E}">
        <p14:creationId xmlns:p14="http://schemas.microsoft.com/office/powerpoint/2010/main" val="3139455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Methodology – explains what QRE Tool is, the rational of the analysis process.  </a:t>
            </a:r>
            <a:endParaRPr lang="en-GB" dirty="0"/>
          </a:p>
        </p:txBody>
      </p:sp>
      <p:sp>
        <p:nvSpPr>
          <p:cNvPr id="4" name="Slide Number Placeholder 3"/>
          <p:cNvSpPr>
            <a:spLocks noGrp="1"/>
          </p:cNvSpPr>
          <p:nvPr>
            <p:ph type="sldNum" sz="quarter" idx="5"/>
          </p:nvPr>
        </p:nvSpPr>
        <p:spPr/>
        <p:txBody>
          <a:bodyPr/>
          <a:lstStyle/>
          <a:p>
            <a:fld id="{1B03521F-9563-494D-B9DC-484F70715F2A}" type="slidenum">
              <a:rPr lang="en-US" smtClean="0"/>
              <a:t>8</a:t>
            </a:fld>
            <a:endParaRPr lang="en-US"/>
          </a:p>
        </p:txBody>
      </p:sp>
    </p:spTree>
    <p:extLst>
      <p:ext uri="{BB962C8B-B14F-4D97-AF65-F5344CB8AC3E}">
        <p14:creationId xmlns:p14="http://schemas.microsoft.com/office/powerpoint/2010/main" val="1928124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Methodology – explains what QRE Tool is, the rational of the analysis process.  </a:t>
            </a:r>
            <a:endParaRPr lang="en-GB" dirty="0"/>
          </a:p>
        </p:txBody>
      </p:sp>
      <p:sp>
        <p:nvSpPr>
          <p:cNvPr id="4" name="Slide Number Placeholder 3"/>
          <p:cNvSpPr>
            <a:spLocks noGrp="1"/>
          </p:cNvSpPr>
          <p:nvPr>
            <p:ph type="sldNum" sz="quarter" idx="5"/>
          </p:nvPr>
        </p:nvSpPr>
        <p:spPr/>
        <p:txBody>
          <a:bodyPr/>
          <a:lstStyle/>
          <a:p>
            <a:fld id="{1B03521F-9563-494D-B9DC-484F70715F2A}" type="slidenum">
              <a:rPr lang="en-US" smtClean="0"/>
              <a:t>9</a:t>
            </a:fld>
            <a:endParaRPr lang="en-US"/>
          </a:p>
        </p:txBody>
      </p:sp>
    </p:spTree>
    <p:extLst>
      <p:ext uri="{BB962C8B-B14F-4D97-AF65-F5344CB8AC3E}">
        <p14:creationId xmlns:p14="http://schemas.microsoft.com/office/powerpoint/2010/main" val="3879501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4.svg"/><Relationship Id="rId5" Type="http://schemas.openxmlformats.org/officeDocument/2006/relationships/image" Target="../media/image9.jpe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 reverse" preserve="1">
  <p:cSld name="1_Title and Content - reverse">
    <p:bg>
      <p:bgPr>
        <a:solidFill>
          <a:srgbClr val="0C4F85"/>
        </a:solidFill>
        <a:effectLst/>
      </p:bgPr>
    </p:bg>
    <p:spTree>
      <p:nvGrpSpPr>
        <p:cNvPr id="1" name="Shape 117"/>
        <p:cNvGrpSpPr/>
        <p:nvPr/>
      </p:nvGrpSpPr>
      <p:grpSpPr>
        <a:xfrm>
          <a:off x="0" y="0"/>
          <a:ext cx="0" cy="0"/>
          <a:chOff x="0" y="0"/>
          <a:chExt cx="0" cy="0"/>
        </a:xfrm>
      </p:grpSpPr>
      <p:sp>
        <p:nvSpPr>
          <p:cNvPr id="118" name="Google Shape;118;p69"/>
          <p:cNvSpPr txBox="1">
            <a:spLocks noGrp="1"/>
          </p:cNvSpPr>
          <p:nvPr>
            <p:ph type="title"/>
          </p:nvPr>
        </p:nvSpPr>
        <p:spPr>
          <a:xfrm>
            <a:off x="609963" y="366348"/>
            <a:ext cx="10972076" cy="1048384"/>
          </a:xfrm>
          <a:prstGeom prst="rect">
            <a:avLst/>
          </a:prstGeom>
          <a:noFill/>
          <a:ln>
            <a:noFill/>
          </a:ln>
        </p:spPr>
        <p:txBody>
          <a:bodyPr spcFirstLastPara="1" wrap="square" lIns="0" tIns="52150" rIns="104300" bIns="52150" anchor="ctr" anchorCtr="0">
            <a:noAutofit/>
          </a:bodyPr>
          <a:lstStyle>
            <a:lvl1pPr lvl="0" algn="l">
              <a:spcBef>
                <a:spcPts val="0"/>
              </a:spcBef>
              <a:spcAft>
                <a:spcPts val="0"/>
              </a:spcAft>
              <a:buSzPts val="1400"/>
              <a:buNone/>
              <a:defRPr sz="3599">
                <a:solidFill>
                  <a:schemeClr val="bg1">
                    <a:lumMod val="95000"/>
                  </a:schemeClr>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9" name="Google Shape;119;p69"/>
          <p:cNvSpPr txBox="1">
            <a:spLocks noGrp="1"/>
          </p:cNvSpPr>
          <p:nvPr>
            <p:ph type="body" idx="1"/>
          </p:nvPr>
        </p:nvSpPr>
        <p:spPr>
          <a:xfrm>
            <a:off x="609966" y="1716658"/>
            <a:ext cx="10972076" cy="4651315"/>
          </a:xfrm>
          <a:prstGeom prst="rect">
            <a:avLst/>
          </a:prstGeom>
          <a:noFill/>
          <a:ln>
            <a:noFill/>
          </a:ln>
        </p:spPr>
        <p:txBody>
          <a:bodyPr spcFirstLastPara="1" wrap="square" lIns="0" tIns="52150" rIns="104300" bIns="52150" anchor="t" anchorCtr="0">
            <a:noAutofit/>
          </a:bodyPr>
          <a:lstStyle>
            <a:lvl1pPr marL="310932" lvl="0" indent="-259110" algn="l">
              <a:lnSpc>
                <a:spcPct val="120000"/>
              </a:lnSpc>
              <a:spcBef>
                <a:spcPts val="326"/>
              </a:spcBef>
              <a:spcAft>
                <a:spcPts val="0"/>
              </a:spcAft>
              <a:buClr>
                <a:srgbClr val="FF9933"/>
              </a:buClr>
              <a:buSzPts val="2400"/>
              <a:buFont typeface="Noto Sans Symbols"/>
              <a:buChar char="▪"/>
              <a:defRPr sz="2400">
                <a:solidFill>
                  <a:schemeClr val="bg1">
                    <a:lumMod val="95000"/>
                  </a:schemeClr>
                </a:solidFill>
                <a:latin typeface="Roboto"/>
                <a:ea typeface="Roboto"/>
                <a:cs typeface="Roboto"/>
                <a:sym typeface="Roboto"/>
              </a:defRPr>
            </a:lvl1pPr>
            <a:lvl2pPr marL="621863" lvl="1" indent="-241837" algn="l">
              <a:lnSpc>
                <a:spcPct val="120000"/>
              </a:lnSpc>
              <a:spcBef>
                <a:spcPts val="272"/>
              </a:spcBef>
              <a:spcAft>
                <a:spcPts val="0"/>
              </a:spcAft>
              <a:buClr>
                <a:schemeClr val="lt1"/>
              </a:buClr>
              <a:buSzPts val="2000"/>
              <a:buFont typeface="Roboto"/>
              <a:buChar char="−"/>
              <a:defRPr sz="1361">
                <a:solidFill>
                  <a:schemeClr val="lt1"/>
                </a:solidFill>
                <a:latin typeface="Roboto"/>
                <a:ea typeface="Roboto"/>
                <a:cs typeface="Roboto"/>
                <a:sym typeface="Roboto"/>
              </a:defRPr>
            </a:lvl2pPr>
            <a:lvl3pPr marL="932795" lvl="2" indent="-224562" algn="l">
              <a:lnSpc>
                <a:spcPct val="120000"/>
              </a:lnSpc>
              <a:spcBef>
                <a:spcPts val="217"/>
              </a:spcBef>
              <a:spcAft>
                <a:spcPts val="0"/>
              </a:spcAft>
              <a:buClr>
                <a:schemeClr val="lt1"/>
              </a:buClr>
              <a:buSzPts val="1600"/>
              <a:buFont typeface="Roboto"/>
              <a:buChar char="−"/>
              <a:defRPr sz="1088" i="0">
                <a:solidFill>
                  <a:schemeClr val="lt1"/>
                </a:solidFill>
                <a:latin typeface="Roboto"/>
                <a:ea typeface="Roboto"/>
                <a:cs typeface="Roboto"/>
                <a:sym typeface="Roboto"/>
              </a:defRPr>
            </a:lvl3pPr>
            <a:lvl4pPr marL="1243726" lvl="3" indent="-155466" algn="l">
              <a:spcBef>
                <a:spcPts val="244"/>
              </a:spcBef>
              <a:spcAft>
                <a:spcPts val="0"/>
              </a:spcAft>
              <a:buSzPts val="1400"/>
              <a:buNone/>
              <a:defRPr/>
            </a:lvl4pPr>
            <a:lvl5pPr marL="1554658" lvl="4" indent="-155466" algn="l">
              <a:spcBef>
                <a:spcPts val="244"/>
              </a:spcBef>
              <a:spcAft>
                <a:spcPts val="0"/>
              </a:spcAft>
              <a:buSzPts val="1400"/>
              <a:buNone/>
              <a:defRPr/>
            </a:lvl5pPr>
            <a:lvl6pPr marL="1865589" lvl="5" indent="-155466" algn="l">
              <a:spcBef>
                <a:spcPts val="244"/>
              </a:spcBef>
              <a:spcAft>
                <a:spcPts val="0"/>
              </a:spcAft>
              <a:buSzPts val="1400"/>
              <a:buNone/>
              <a:defRPr/>
            </a:lvl6pPr>
            <a:lvl7pPr marL="2176521" lvl="6" indent="-155466" algn="l">
              <a:spcBef>
                <a:spcPts val="244"/>
              </a:spcBef>
              <a:spcAft>
                <a:spcPts val="0"/>
              </a:spcAft>
              <a:buSzPts val="1400"/>
              <a:buNone/>
              <a:defRPr/>
            </a:lvl7pPr>
            <a:lvl8pPr marL="2487453" lvl="7" indent="-155466" algn="l">
              <a:spcBef>
                <a:spcPts val="244"/>
              </a:spcBef>
              <a:spcAft>
                <a:spcPts val="0"/>
              </a:spcAft>
              <a:buSzPts val="1400"/>
              <a:buNone/>
              <a:defRPr/>
            </a:lvl8pPr>
            <a:lvl9pPr marL="2798384" lvl="8" indent="-155466" algn="l">
              <a:spcBef>
                <a:spcPts val="244"/>
              </a:spcBef>
              <a:spcAft>
                <a:spcPts val="0"/>
              </a:spcAft>
              <a:buSzPts val="1400"/>
              <a:buNone/>
              <a:defRPr/>
            </a:lvl9pPr>
          </a:lstStyle>
          <a:p>
            <a:endParaRPr dirty="0"/>
          </a:p>
        </p:txBody>
      </p:sp>
    </p:spTree>
    <p:extLst>
      <p:ext uri="{BB962C8B-B14F-4D97-AF65-F5344CB8AC3E}">
        <p14:creationId xmlns:p14="http://schemas.microsoft.com/office/powerpoint/2010/main" val="1355873293"/>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3E20950-2928-1C53-4B55-B363B1022160}"/>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03317" y="103471"/>
            <a:ext cx="1141026" cy="461045"/>
          </a:xfrm>
          <a:prstGeom prst="rect">
            <a:avLst/>
          </a:prstGeom>
        </p:spPr>
      </p:pic>
    </p:spTree>
    <p:extLst>
      <p:ext uri="{BB962C8B-B14F-4D97-AF65-F5344CB8AC3E}">
        <p14:creationId xmlns:p14="http://schemas.microsoft.com/office/powerpoint/2010/main" val="1205588198"/>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024D123-0725-84B8-A096-E9781BB6DDCB}"/>
              </a:ext>
            </a:extLst>
          </p:cNvPr>
          <p:cNvSpPr>
            <a:spLocks noGrp="1"/>
          </p:cNvSpPr>
          <p:nvPr>
            <p:ph type="ctrTitle"/>
          </p:nvPr>
        </p:nvSpPr>
        <p:spPr>
          <a:xfrm>
            <a:off x="1524001" y="1122363"/>
            <a:ext cx="9144000" cy="2387600"/>
          </a:xfrm>
        </p:spPr>
        <p:txBody>
          <a:bodyPr anchor="b"/>
          <a:lstStyle>
            <a:lvl1pPr algn="ctr">
              <a:defRPr sz="5999"/>
            </a:lvl1pPr>
          </a:lstStyle>
          <a:p>
            <a:r>
              <a:rPr lang="en-US" dirty="0"/>
              <a:t>Click to edit Master title style</a:t>
            </a:r>
          </a:p>
        </p:txBody>
      </p:sp>
      <p:sp>
        <p:nvSpPr>
          <p:cNvPr id="4" name="Subtitle 2">
            <a:extLst>
              <a:ext uri="{FF2B5EF4-FFF2-40B4-BE49-F238E27FC236}">
                <a16:creationId xmlns:a16="http://schemas.microsoft.com/office/drawing/2014/main" id="{294EC7B8-A20B-9004-E65C-089AE3138282}"/>
              </a:ext>
            </a:extLst>
          </p:cNvPr>
          <p:cNvSpPr>
            <a:spLocks noGrp="1"/>
          </p:cNvSpPr>
          <p:nvPr>
            <p:ph type="subTitle" idx="1"/>
          </p:nvPr>
        </p:nvSpPr>
        <p:spPr>
          <a:xfrm>
            <a:off x="1524001" y="3602038"/>
            <a:ext cx="9144000" cy="1655762"/>
          </a:xfrm>
        </p:spPr>
        <p:txBody>
          <a:bodyPr/>
          <a:lstStyle>
            <a:lvl1pPr marL="0" indent="0" algn="ctr">
              <a:buNone/>
              <a:defRPr sz="2400"/>
            </a:lvl1pPr>
            <a:lvl2pPr marL="457135" indent="0" algn="ctr">
              <a:buNone/>
              <a:defRPr sz="2000"/>
            </a:lvl2pPr>
            <a:lvl3pPr marL="914269" indent="0" algn="ctr">
              <a:buNone/>
              <a:defRPr sz="1800"/>
            </a:lvl3pPr>
            <a:lvl4pPr marL="1371404" indent="0" algn="ctr">
              <a:buNone/>
              <a:defRPr sz="1600"/>
            </a:lvl4pPr>
            <a:lvl5pPr marL="1828539" indent="0" algn="ctr">
              <a:buNone/>
              <a:defRPr sz="1600"/>
            </a:lvl5pPr>
            <a:lvl6pPr marL="2285674" indent="0" algn="ctr">
              <a:buNone/>
              <a:defRPr sz="1600"/>
            </a:lvl6pPr>
            <a:lvl7pPr marL="2742808" indent="0" algn="ctr">
              <a:buNone/>
              <a:defRPr sz="1600"/>
            </a:lvl7pPr>
            <a:lvl8pPr marL="3199943" indent="0" algn="ctr">
              <a:buNone/>
              <a:defRPr sz="1600"/>
            </a:lvl8pPr>
            <a:lvl9pPr marL="3657078" indent="0" algn="ctr">
              <a:buNone/>
              <a:defRPr sz="1600"/>
            </a:lvl9pPr>
          </a:lstStyle>
          <a:p>
            <a:r>
              <a:rPr lang="en-US" dirty="0"/>
              <a:t>Click to edit Master subtitle style</a:t>
            </a:r>
          </a:p>
        </p:txBody>
      </p:sp>
    </p:spTree>
    <p:extLst>
      <p:ext uri="{BB962C8B-B14F-4D97-AF65-F5344CB8AC3E}">
        <p14:creationId xmlns:p14="http://schemas.microsoft.com/office/powerpoint/2010/main" val="2894103849"/>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4533124"/>
            <a:ext cx="12192000" cy="2324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3" tIns="60957" rIns="121913" bIns="60957" numCol="1" spcCol="0" rtlCol="0" fromWordArt="0" anchor="ctr" anchorCtr="0" forceAA="0" compatLnSpc="1">
            <a:prstTxWarp prst="textNoShape">
              <a:avLst/>
            </a:prstTxWarp>
            <a:noAutofit/>
          </a:bodyPr>
          <a:lstStyle/>
          <a:p>
            <a:pPr algn="ctr"/>
            <a:endParaRPr lang="ko-KR" altLang="en-US" sz="2400"/>
          </a:p>
        </p:txBody>
      </p:sp>
      <p:sp>
        <p:nvSpPr>
          <p:cNvPr id="10" name="Text Placeholder 9"/>
          <p:cNvSpPr>
            <a:spLocks noGrp="1"/>
          </p:cNvSpPr>
          <p:nvPr>
            <p:ph type="body" sz="quarter" idx="10" hasCustomPrompt="1"/>
          </p:nvPr>
        </p:nvSpPr>
        <p:spPr>
          <a:xfrm>
            <a:off x="0" y="164639"/>
            <a:ext cx="12192000" cy="768085"/>
          </a:xfrm>
          <a:prstGeom prst="rect">
            <a:avLst/>
          </a:prstGeom>
        </p:spPr>
        <p:txBody>
          <a:bodyPr anchor="ctr"/>
          <a:lstStyle>
            <a:lvl1pPr marL="0" indent="0" algn="ctr">
              <a:buNone/>
              <a:defRPr sz="4799" b="0" baseline="0">
                <a:solidFill>
                  <a:srgbClr val="0C4F85"/>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4"/>
            <a:ext cx="12192000" cy="384043"/>
          </a:xfrm>
          <a:prstGeom prst="rect">
            <a:avLst/>
          </a:prstGeom>
        </p:spPr>
        <p:txBody>
          <a:bodyPr anchor="ctr"/>
          <a:lstStyle>
            <a:lvl1pPr marL="0" indent="0" algn="ctr">
              <a:buNone/>
              <a:defRPr sz="1866" b="0" baseline="0">
                <a:solidFill>
                  <a:srgbClr val="0C4F85"/>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5391415" y="3813044"/>
            <a:ext cx="1440160" cy="1440160"/>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77410" y="4013591"/>
            <a:ext cx="468171" cy="103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902906"/>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no image" preserve="1" userDrawn="1">
  <p:cSld name="1_Title Slide no image">
    <p:spTree>
      <p:nvGrpSpPr>
        <p:cNvPr id="1" name="Shape 95"/>
        <p:cNvGrpSpPr/>
        <p:nvPr/>
      </p:nvGrpSpPr>
      <p:grpSpPr>
        <a:xfrm>
          <a:off x="0" y="0"/>
          <a:ext cx="0" cy="0"/>
          <a:chOff x="0" y="0"/>
          <a:chExt cx="0" cy="0"/>
        </a:xfrm>
      </p:grpSpPr>
      <p:sp>
        <p:nvSpPr>
          <p:cNvPr id="96" name="Google Shape;96;p68"/>
          <p:cNvSpPr/>
          <p:nvPr/>
        </p:nvSpPr>
        <p:spPr>
          <a:xfrm>
            <a:off x="-91713" y="-32462"/>
            <a:ext cx="12425495" cy="5579512"/>
          </a:xfrm>
          <a:prstGeom prst="rect">
            <a:avLst/>
          </a:prstGeom>
          <a:solidFill>
            <a:schemeClr val="lt1"/>
          </a:solidFill>
          <a:ln>
            <a:noFill/>
          </a:ln>
        </p:spPr>
        <p:txBody>
          <a:bodyPr spcFirstLastPara="1" wrap="square" lIns="62185" tIns="31084" rIns="62185" bIns="31084" anchor="ctr" anchorCtr="0">
            <a:noAutofit/>
          </a:bodyPr>
          <a:lstStyle/>
          <a:p>
            <a:pPr marL="0" marR="0" lvl="0" indent="0" algn="ctr" rtl="0">
              <a:spcBef>
                <a:spcPts val="0"/>
              </a:spcBef>
              <a:spcAft>
                <a:spcPts val="0"/>
              </a:spcAft>
              <a:buNone/>
            </a:pPr>
            <a:endParaRPr sz="1427">
              <a:solidFill>
                <a:schemeClr val="lt1"/>
              </a:solidFill>
              <a:latin typeface="Arial"/>
              <a:ea typeface="Arial"/>
              <a:cs typeface="Arial"/>
              <a:sym typeface="Arial"/>
            </a:endParaRPr>
          </a:p>
        </p:txBody>
      </p:sp>
      <p:sp>
        <p:nvSpPr>
          <p:cNvPr id="97" name="Google Shape;97;p68"/>
          <p:cNvSpPr/>
          <p:nvPr/>
        </p:nvSpPr>
        <p:spPr>
          <a:xfrm>
            <a:off x="-7838" y="3491793"/>
            <a:ext cx="12199841" cy="3366209"/>
          </a:xfrm>
          <a:custGeom>
            <a:avLst/>
            <a:gdLst/>
            <a:ahLst/>
            <a:cxnLst/>
            <a:rect l="l" t="t" r="r" b="b"/>
            <a:pathLst>
              <a:path w="10693401" h="3711402" extrusionOk="0">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dk1"/>
          </a:solidFill>
          <a:ln>
            <a:noFill/>
          </a:ln>
        </p:spPr>
        <p:txBody>
          <a:bodyPr spcFirstLastPara="1" wrap="square" lIns="62185" tIns="31084" rIns="62185" bIns="31084" anchor="ctr" anchorCtr="0">
            <a:noAutofit/>
          </a:bodyPr>
          <a:lstStyle/>
          <a:p>
            <a:pPr marL="0" marR="0" lvl="0" indent="0" algn="ctr" rtl="0">
              <a:spcBef>
                <a:spcPts val="0"/>
              </a:spcBef>
              <a:spcAft>
                <a:spcPts val="0"/>
              </a:spcAft>
              <a:buNone/>
            </a:pPr>
            <a:r>
              <a:rPr lang="en-US" sz="1427">
                <a:solidFill>
                  <a:schemeClr val="lt1"/>
                </a:solidFill>
                <a:latin typeface="Arial"/>
                <a:ea typeface="Arial"/>
                <a:cs typeface="Arial"/>
                <a:sym typeface="Arial"/>
              </a:rPr>
              <a:t> </a:t>
            </a:r>
            <a:endParaRPr sz="1223"/>
          </a:p>
        </p:txBody>
      </p:sp>
      <p:sp>
        <p:nvSpPr>
          <p:cNvPr id="98" name="Google Shape;98;p68"/>
          <p:cNvSpPr txBox="1">
            <a:spLocks noGrp="1"/>
          </p:cNvSpPr>
          <p:nvPr>
            <p:ph type="subTitle" idx="1"/>
          </p:nvPr>
        </p:nvSpPr>
        <p:spPr>
          <a:xfrm>
            <a:off x="595342" y="665666"/>
            <a:ext cx="10262423" cy="1082424"/>
          </a:xfrm>
          <a:prstGeom prst="rect">
            <a:avLst/>
          </a:prstGeom>
          <a:noFill/>
          <a:ln>
            <a:noFill/>
          </a:ln>
        </p:spPr>
        <p:txBody>
          <a:bodyPr spcFirstLastPara="1" wrap="square" lIns="0" tIns="52150" rIns="104300" bIns="52150" anchor="t" anchorCtr="0">
            <a:noAutofit/>
          </a:bodyPr>
          <a:lstStyle>
            <a:lvl1pPr lvl="0" algn="l">
              <a:lnSpc>
                <a:spcPct val="120000"/>
              </a:lnSpc>
              <a:spcBef>
                <a:spcPts val="545"/>
              </a:spcBef>
              <a:spcAft>
                <a:spcPts val="0"/>
              </a:spcAft>
              <a:buSzPts val="4000"/>
              <a:buNone/>
              <a:defRPr sz="3265">
                <a:solidFill>
                  <a:srgbClr val="004084"/>
                </a:solidFill>
                <a:latin typeface="Roboto Black"/>
                <a:ea typeface="Roboto Black"/>
                <a:cs typeface="Roboto Black"/>
                <a:sym typeface="Roboto Black"/>
              </a:defRPr>
            </a:lvl1pPr>
            <a:lvl2pPr lvl="1" algn="ctr">
              <a:lnSpc>
                <a:spcPct val="120000"/>
              </a:lnSpc>
              <a:spcBef>
                <a:spcPts val="244"/>
              </a:spcBef>
              <a:spcAft>
                <a:spcPts val="0"/>
              </a:spcAft>
              <a:buSzPts val="1800"/>
              <a:buNone/>
              <a:defRPr/>
            </a:lvl2pPr>
            <a:lvl3pPr lvl="2" algn="ctr">
              <a:lnSpc>
                <a:spcPct val="120000"/>
              </a:lnSpc>
              <a:spcBef>
                <a:spcPts val="217"/>
              </a:spcBef>
              <a:spcAft>
                <a:spcPts val="0"/>
              </a:spcAft>
              <a:buClr>
                <a:srgbClr val="004084"/>
              </a:buClr>
              <a:buSzPts val="1600"/>
              <a:buNone/>
              <a:defRPr/>
            </a:lvl3pPr>
            <a:lvl4pPr lvl="3" algn="ctr">
              <a:spcBef>
                <a:spcPts val="313"/>
              </a:spcBef>
              <a:spcAft>
                <a:spcPts val="0"/>
              </a:spcAft>
              <a:buClr>
                <a:schemeClr val="dk1"/>
              </a:buClr>
              <a:buSzPts val="2300"/>
              <a:buNone/>
              <a:defRPr/>
            </a:lvl4pPr>
            <a:lvl5pPr lvl="4" algn="ctr">
              <a:spcBef>
                <a:spcPts val="313"/>
              </a:spcBef>
              <a:spcAft>
                <a:spcPts val="0"/>
              </a:spcAft>
              <a:buClr>
                <a:schemeClr val="dk1"/>
              </a:buClr>
              <a:buSzPts val="2300"/>
              <a:buNone/>
              <a:defRPr/>
            </a:lvl5pPr>
            <a:lvl6pPr lvl="5" algn="ctr">
              <a:spcBef>
                <a:spcPts val="313"/>
              </a:spcBef>
              <a:spcAft>
                <a:spcPts val="0"/>
              </a:spcAft>
              <a:buClr>
                <a:schemeClr val="dk1"/>
              </a:buClr>
              <a:buSzPts val="2300"/>
              <a:buNone/>
              <a:defRPr/>
            </a:lvl6pPr>
            <a:lvl7pPr lvl="6" algn="ctr">
              <a:spcBef>
                <a:spcPts val="313"/>
              </a:spcBef>
              <a:spcAft>
                <a:spcPts val="0"/>
              </a:spcAft>
              <a:buClr>
                <a:schemeClr val="dk1"/>
              </a:buClr>
              <a:buSzPts val="2300"/>
              <a:buNone/>
              <a:defRPr/>
            </a:lvl7pPr>
            <a:lvl8pPr lvl="7" algn="ctr">
              <a:spcBef>
                <a:spcPts val="313"/>
              </a:spcBef>
              <a:spcAft>
                <a:spcPts val="0"/>
              </a:spcAft>
              <a:buClr>
                <a:schemeClr val="dk1"/>
              </a:buClr>
              <a:buSzPts val="2300"/>
              <a:buNone/>
              <a:defRPr/>
            </a:lvl8pPr>
            <a:lvl9pPr lvl="8" algn="ctr">
              <a:spcBef>
                <a:spcPts val="313"/>
              </a:spcBef>
              <a:spcAft>
                <a:spcPts val="0"/>
              </a:spcAft>
              <a:buClr>
                <a:schemeClr val="dk1"/>
              </a:buClr>
              <a:buSzPts val="2300"/>
              <a:buNone/>
              <a:defRPr/>
            </a:lvl9pPr>
          </a:lstStyle>
          <a:p>
            <a:endParaRPr dirty="0"/>
          </a:p>
        </p:txBody>
      </p:sp>
      <p:cxnSp>
        <p:nvCxnSpPr>
          <p:cNvPr id="99" name="Google Shape;99;p68"/>
          <p:cNvCxnSpPr/>
          <p:nvPr/>
        </p:nvCxnSpPr>
        <p:spPr>
          <a:xfrm>
            <a:off x="621192" y="1967285"/>
            <a:ext cx="1780336" cy="0"/>
          </a:xfrm>
          <a:prstGeom prst="straightConnector1">
            <a:avLst/>
          </a:prstGeom>
          <a:noFill/>
          <a:ln w="57150" cap="rnd" cmpd="sng">
            <a:solidFill>
              <a:srgbClr val="004084"/>
            </a:solidFill>
            <a:prstDash val="solid"/>
            <a:miter lim="800000"/>
            <a:headEnd type="none" w="sm" len="sm"/>
            <a:tailEnd type="none" w="sm" len="sm"/>
          </a:ln>
        </p:spPr>
      </p:cxnSp>
      <p:sp>
        <p:nvSpPr>
          <p:cNvPr id="100" name="Google Shape;100;p68"/>
          <p:cNvSpPr txBox="1">
            <a:spLocks noGrp="1"/>
          </p:cNvSpPr>
          <p:nvPr>
            <p:ph type="body" idx="2"/>
          </p:nvPr>
        </p:nvSpPr>
        <p:spPr>
          <a:xfrm>
            <a:off x="595343" y="2790886"/>
            <a:ext cx="6870867" cy="413237"/>
          </a:xfrm>
          <a:prstGeom prst="rect">
            <a:avLst/>
          </a:prstGeom>
          <a:noFill/>
          <a:ln>
            <a:noFill/>
          </a:ln>
        </p:spPr>
        <p:txBody>
          <a:bodyPr spcFirstLastPara="1" wrap="square" lIns="0" tIns="52150" rIns="104300" bIns="52150" anchor="t" anchorCtr="0">
            <a:noAutofit/>
          </a:bodyPr>
          <a:lstStyle>
            <a:lvl1pPr marL="310932" lvl="0" indent="-155466" algn="l">
              <a:lnSpc>
                <a:spcPct val="120000"/>
              </a:lnSpc>
              <a:spcBef>
                <a:spcPts val="217"/>
              </a:spcBef>
              <a:spcAft>
                <a:spcPts val="0"/>
              </a:spcAft>
              <a:buSzPts val="1600"/>
              <a:buNone/>
              <a:defRPr sz="1814"/>
            </a:lvl1pPr>
            <a:lvl2pPr marL="621863" lvl="1" indent="-233198" algn="l">
              <a:lnSpc>
                <a:spcPct val="120000"/>
              </a:lnSpc>
              <a:spcBef>
                <a:spcPts val="244"/>
              </a:spcBef>
              <a:spcAft>
                <a:spcPts val="0"/>
              </a:spcAft>
              <a:buSzPts val="1800"/>
              <a:buChar char="‒"/>
              <a:defRPr/>
            </a:lvl2pPr>
            <a:lvl3pPr marL="932795" lvl="2" indent="-233198" algn="l">
              <a:lnSpc>
                <a:spcPct val="120000"/>
              </a:lnSpc>
              <a:spcBef>
                <a:spcPts val="244"/>
              </a:spcBef>
              <a:spcAft>
                <a:spcPts val="0"/>
              </a:spcAft>
              <a:buClr>
                <a:srgbClr val="004084"/>
              </a:buClr>
              <a:buSzPts val="1800"/>
              <a:buChar char="▪"/>
              <a:defRPr/>
            </a:lvl3pPr>
            <a:lvl4pPr marL="1243726" lvl="3" indent="-155466" algn="l">
              <a:spcBef>
                <a:spcPts val="244"/>
              </a:spcBef>
              <a:spcAft>
                <a:spcPts val="0"/>
              </a:spcAft>
              <a:buSzPts val="1400"/>
              <a:buNone/>
              <a:defRPr/>
            </a:lvl4pPr>
            <a:lvl5pPr marL="1554658" lvl="4" indent="-155466" algn="l">
              <a:spcBef>
                <a:spcPts val="244"/>
              </a:spcBef>
              <a:spcAft>
                <a:spcPts val="0"/>
              </a:spcAft>
              <a:buSzPts val="1400"/>
              <a:buNone/>
              <a:defRPr/>
            </a:lvl5pPr>
            <a:lvl6pPr marL="1865589" lvl="5" indent="-155466" algn="l">
              <a:spcBef>
                <a:spcPts val="244"/>
              </a:spcBef>
              <a:spcAft>
                <a:spcPts val="0"/>
              </a:spcAft>
              <a:buSzPts val="1400"/>
              <a:buNone/>
              <a:defRPr/>
            </a:lvl6pPr>
            <a:lvl7pPr marL="2176521" lvl="6" indent="-155466" algn="l">
              <a:spcBef>
                <a:spcPts val="244"/>
              </a:spcBef>
              <a:spcAft>
                <a:spcPts val="0"/>
              </a:spcAft>
              <a:buSzPts val="1400"/>
              <a:buNone/>
              <a:defRPr/>
            </a:lvl7pPr>
            <a:lvl8pPr marL="2487453" lvl="7" indent="-155466" algn="l">
              <a:spcBef>
                <a:spcPts val="244"/>
              </a:spcBef>
              <a:spcAft>
                <a:spcPts val="0"/>
              </a:spcAft>
              <a:buSzPts val="1400"/>
              <a:buNone/>
              <a:defRPr/>
            </a:lvl8pPr>
            <a:lvl9pPr marL="2798384" lvl="8" indent="-155466" algn="l">
              <a:spcBef>
                <a:spcPts val="244"/>
              </a:spcBef>
              <a:spcAft>
                <a:spcPts val="0"/>
              </a:spcAft>
              <a:buSzPts val="1400"/>
              <a:buNone/>
              <a:defRPr/>
            </a:lvl9pPr>
          </a:lstStyle>
          <a:p>
            <a:endParaRPr dirty="0"/>
          </a:p>
        </p:txBody>
      </p:sp>
      <p:sp>
        <p:nvSpPr>
          <p:cNvPr id="101" name="Google Shape;101;p68"/>
          <p:cNvSpPr txBox="1">
            <a:spLocks noGrp="1"/>
          </p:cNvSpPr>
          <p:nvPr>
            <p:ph type="body" idx="3"/>
          </p:nvPr>
        </p:nvSpPr>
        <p:spPr>
          <a:xfrm>
            <a:off x="595342" y="2233667"/>
            <a:ext cx="8702367" cy="413236"/>
          </a:xfrm>
          <a:prstGeom prst="rect">
            <a:avLst/>
          </a:prstGeom>
          <a:noFill/>
          <a:ln>
            <a:noFill/>
          </a:ln>
        </p:spPr>
        <p:txBody>
          <a:bodyPr spcFirstLastPara="1" wrap="square" lIns="0" tIns="52150" rIns="104300" bIns="52150" anchor="t" anchorCtr="0">
            <a:noAutofit/>
          </a:bodyPr>
          <a:lstStyle>
            <a:lvl1pPr marL="310932" lvl="0" indent="-155466" algn="l">
              <a:lnSpc>
                <a:spcPct val="120000"/>
              </a:lnSpc>
              <a:spcBef>
                <a:spcPts val="272"/>
              </a:spcBef>
              <a:spcAft>
                <a:spcPts val="0"/>
              </a:spcAft>
              <a:buSzPts val="2000"/>
              <a:buNone/>
              <a:defRPr sz="1814"/>
            </a:lvl1pPr>
            <a:lvl2pPr marL="621863" lvl="1" indent="-233198" algn="l">
              <a:lnSpc>
                <a:spcPct val="120000"/>
              </a:lnSpc>
              <a:spcBef>
                <a:spcPts val="244"/>
              </a:spcBef>
              <a:spcAft>
                <a:spcPts val="0"/>
              </a:spcAft>
              <a:buSzPts val="1800"/>
              <a:buChar char="‒"/>
              <a:defRPr/>
            </a:lvl2pPr>
            <a:lvl3pPr marL="932795" lvl="2" indent="-233198" algn="l">
              <a:lnSpc>
                <a:spcPct val="120000"/>
              </a:lnSpc>
              <a:spcBef>
                <a:spcPts val="244"/>
              </a:spcBef>
              <a:spcAft>
                <a:spcPts val="0"/>
              </a:spcAft>
              <a:buClr>
                <a:srgbClr val="004084"/>
              </a:buClr>
              <a:buSzPts val="1800"/>
              <a:buChar char="▪"/>
              <a:defRPr/>
            </a:lvl3pPr>
            <a:lvl4pPr marL="1243726" lvl="3" indent="-155466" algn="l">
              <a:spcBef>
                <a:spcPts val="244"/>
              </a:spcBef>
              <a:spcAft>
                <a:spcPts val="0"/>
              </a:spcAft>
              <a:buSzPts val="1400"/>
              <a:buNone/>
              <a:defRPr/>
            </a:lvl4pPr>
            <a:lvl5pPr marL="1554658" lvl="4" indent="-155466" algn="l">
              <a:spcBef>
                <a:spcPts val="244"/>
              </a:spcBef>
              <a:spcAft>
                <a:spcPts val="0"/>
              </a:spcAft>
              <a:buSzPts val="1400"/>
              <a:buNone/>
              <a:defRPr/>
            </a:lvl5pPr>
            <a:lvl6pPr marL="1865589" lvl="5" indent="-155466" algn="l">
              <a:spcBef>
                <a:spcPts val="244"/>
              </a:spcBef>
              <a:spcAft>
                <a:spcPts val="0"/>
              </a:spcAft>
              <a:buSzPts val="1400"/>
              <a:buNone/>
              <a:defRPr/>
            </a:lvl6pPr>
            <a:lvl7pPr marL="2176521" lvl="6" indent="-155466" algn="l">
              <a:spcBef>
                <a:spcPts val="244"/>
              </a:spcBef>
              <a:spcAft>
                <a:spcPts val="0"/>
              </a:spcAft>
              <a:buSzPts val="1400"/>
              <a:buNone/>
              <a:defRPr/>
            </a:lvl7pPr>
            <a:lvl8pPr marL="2487453" lvl="7" indent="-155466" algn="l">
              <a:spcBef>
                <a:spcPts val="244"/>
              </a:spcBef>
              <a:spcAft>
                <a:spcPts val="0"/>
              </a:spcAft>
              <a:buSzPts val="1400"/>
              <a:buNone/>
              <a:defRPr/>
            </a:lvl8pPr>
            <a:lvl9pPr marL="2798384" lvl="8" indent="-155466" algn="l">
              <a:spcBef>
                <a:spcPts val="244"/>
              </a:spcBef>
              <a:spcAft>
                <a:spcPts val="0"/>
              </a:spcAft>
              <a:buSzPts val="1400"/>
              <a:buNone/>
              <a:defRPr/>
            </a:lvl9pPr>
          </a:lstStyle>
          <a:p>
            <a:endParaRPr dirty="0"/>
          </a:p>
        </p:txBody>
      </p:sp>
      <p:sp>
        <p:nvSpPr>
          <p:cNvPr id="103" name="Google Shape;103;p68"/>
          <p:cNvSpPr/>
          <p:nvPr/>
        </p:nvSpPr>
        <p:spPr>
          <a:xfrm>
            <a:off x="0" y="-32461"/>
            <a:ext cx="12192000" cy="292919"/>
          </a:xfrm>
          <a:prstGeom prst="rect">
            <a:avLst/>
          </a:prstGeom>
          <a:solidFill>
            <a:schemeClr val="lt1"/>
          </a:solidFill>
          <a:ln>
            <a:noFill/>
          </a:ln>
        </p:spPr>
        <p:txBody>
          <a:bodyPr spcFirstLastPara="1" wrap="square" lIns="62185" tIns="31084" rIns="62185" bIns="31084" anchor="ctr" anchorCtr="0">
            <a:noAutofit/>
          </a:bodyPr>
          <a:lstStyle/>
          <a:p>
            <a:pPr marL="0" marR="0" lvl="0" indent="0" algn="ctr" rtl="0">
              <a:spcBef>
                <a:spcPts val="0"/>
              </a:spcBef>
              <a:spcAft>
                <a:spcPts val="0"/>
              </a:spcAft>
              <a:buNone/>
            </a:pPr>
            <a:endParaRPr sz="1427">
              <a:solidFill>
                <a:schemeClr val="lt1"/>
              </a:solidFill>
              <a:latin typeface="Arial"/>
              <a:ea typeface="Arial"/>
              <a:cs typeface="Arial"/>
              <a:sym typeface="Arial"/>
            </a:endParaRPr>
          </a:p>
        </p:txBody>
      </p:sp>
      <p:sp>
        <p:nvSpPr>
          <p:cNvPr id="104" name="Google Shape;104;p68"/>
          <p:cNvSpPr/>
          <p:nvPr/>
        </p:nvSpPr>
        <p:spPr>
          <a:xfrm>
            <a:off x="-91713" y="3491793"/>
            <a:ext cx="12425495" cy="3366209"/>
          </a:xfrm>
          <a:custGeom>
            <a:avLst/>
            <a:gdLst/>
            <a:ahLst/>
            <a:cxnLst/>
            <a:rect l="l" t="t" r="r" b="b"/>
            <a:pathLst>
              <a:path w="10693401" h="3711402" extrusionOk="0">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solidFill>
          <a:ln>
            <a:noFill/>
          </a:ln>
        </p:spPr>
        <p:txBody>
          <a:bodyPr spcFirstLastPara="1" wrap="square" lIns="62185" tIns="31084" rIns="62185" bIns="31084" anchor="ctr" anchorCtr="0">
            <a:noAutofit/>
          </a:bodyPr>
          <a:lstStyle/>
          <a:p>
            <a:pPr marL="0" marR="0" lvl="0" indent="0" algn="ctr" rtl="0">
              <a:spcBef>
                <a:spcPts val="0"/>
              </a:spcBef>
              <a:spcAft>
                <a:spcPts val="0"/>
              </a:spcAft>
              <a:buNone/>
            </a:pPr>
            <a:r>
              <a:rPr lang="en-US" sz="1427">
                <a:solidFill>
                  <a:schemeClr val="lt1"/>
                </a:solidFill>
                <a:latin typeface="Arial"/>
                <a:ea typeface="Arial"/>
                <a:cs typeface="Arial"/>
                <a:sym typeface="Arial"/>
              </a:rPr>
              <a:t> </a:t>
            </a:r>
            <a:endParaRPr sz="1223"/>
          </a:p>
        </p:txBody>
      </p:sp>
      <p:cxnSp>
        <p:nvCxnSpPr>
          <p:cNvPr id="105" name="Google Shape;105;p68"/>
          <p:cNvCxnSpPr/>
          <p:nvPr/>
        </p:nvCxnSpPr>
        <p:spPr>
          <a:xfrm>
            <a:off x="621192" y="1967285"/>
            <a:ext cx="1780336" cy="0"/>
          </a:xfrm>
          <a:prstGeom prst="straightConnector1">
            <a:avLst/>
          </a:prstGeom>
          <a:noFill/>
          <a:ln w="57150" cap="rnd" cmpd="sng">
            <a:solidFill>
              <a:srgbClr val="004084"/>
            </a:solidFill>
            <a:prstDash val="solid"/>
            <a:miter lim="800000"/>
            <a:headEnd type="none" w="sm" len="sm"/>
            <a:tailEnd type="none" w="sm" len="sm"/>
          </a:ln>
        </p:spPr>
      </p:cxnSp>
      <p:sp>
        <p:nvSpPr>
          <p:cNvPr id="107" name="Google Shape;107;p68"/>
          <p:cNvSpPr/>
          <p:nvPr/>
        </p:nvSpPr>
        <p:spPr>
          <a:xfrm>
            <a:off x="0" y="-32461"/>
            <a:ext cx="12192000" cy="292919"/>
          </a:xfrm>
          <a:prstGeom prst="rect">
            <a:avLst/>
          </a:prstGeom>
          <a:solidFill>
            <a:schemeClr val="lt1"/>
          </a:solidFill>
          <a:ln>
            <a:noFill/>
          </a:ln>
        </p:spPr>
        <p:txBody>
          <a:bodyPr spcFirstLastPara="1" wrap="square" lIns="62185" tIns="31084" rIns="62185" bIns="31084" anchor="ctr" anchorCtr="0">
            <a:noAutofit/>
          </a:bodyPr>
          <a:lstStyle/>
          <a:p>
            <a:pPr marL="0" marR="0" lvl="0" indent="0" algn="ctr" rtl="0">
              <a:spcBef>
                <a:spcPts val="0"/>
              </a:spcBef>
              <a:spcAft>
                <a:spcPts val="0"/>
              </a:spcAft>
              <a:buNone/>
            </a:pPr>
            <a:endParaRPr sz="1427">
              <a:solidFill>
                <a:schemeClr val="lt1"/>
              </a:solidFill>
              <a:latin typeface="Arial"/>
              <a:ea typeface="Arial"/>
              <a:cs typeface="Arial"/>
              <a:sym typeface="Arial"/>
            </a:endParaRPr>
          </a:p>
        </p:txBody>
      </p:sp>
      <p:pic>
        <p:nvPicPr>
          <p:cNvPr id="115" name="Google Shape;115;p68"/>
          <p:cNvPicPr preferRelativeResize="0"/>
          <p:nvPr/>
        </p:nvPicPr>
        <p:blipFill rotWithShape="1">
          <a:blip r:embed="rId2">
            <a:alphaModFix/>
          </a:blip>
          <a:srcRect/>
          <a:stretch/>
        </p:blipFill>
        <p:spPr>
          <a:xfrm rot="528403">
            <a:off x="-218044" y="4398319"/>
            <a:ext cx="12600855" cy="92266"/>
          </a:xfrm>
          <a:prstGeom prst="rect">
            <a:avLst/>
          </a:prstGeom>
          <a:noFill/>
          <a:ln>
            <a:noFill/>
          </a:ln>
        </p:spPr>
      </p:pic>
      <p:sp>
        <p:nvSpPr>
          <p:cNvPr id="25" name="Google Shape;66;p66">
            <a:extLst>
              <a:ext uri="{FF2B5EF4-FFF2-40B4-BE49-F238E27FC236}">
                <a16:creationId xmlns:a16="http://schemas.microsoft.com/office/drawing/2014/main" id="{1ADBBE5B-1346-2C9E-193C-E6F52535F79C}"/>
              </a:ext>
            </a:extLst>
          </p:cNvPr>
          <p:cNvSpPr/>
          <p:nvPr userDrawn="1"/>
        </p:nvSpPr>
        <p:spPr>
          <a:xfrm>
            <a:off x="595484" y="6190369"/>
            <a:ext cx="4843723" cy="457174"/>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62185" tIns="31084" rIns="62185" bIns="31084" anchor="ctr" anchorCtr="0">
            <a:noAutofit/>
          </a:bodyPr>
          <a:lstStyle/>
          <a:p>
            <a:pPr marL="0" marR="0" lvl="0" indent="0" algn="ctr" rtl="0">
              <a:spcBef>
                <a:spcPts val="0"/>
              </a:spcBef>
              <a:spcAft>
                <a:spcPts val="0"/>
              </a:spcAft>
              <a:buNone/>
            </a:pPr>
            <a:endParaRPr sz="1427">
              <a:solidFill>
                <a:schemeClr val="lt1"/>
              </a:solidFill>
              <a:latin typeface="Arial"/>
              <a:ea typeface="Arial"/>
              <a:cs typeface="Arial"/>
              <a:sym typeface="Arial"/>
            </a:endParaRPr>
          </a:p>
        </p:txBody>
      </p:sp>
      <p:sp>
        <p:nvSpPr>
          <p:cNvPr id="26" name="Google Shape;67;p66">
            <a:extLst>
              <a:ext uri="{FF2B5EF4-FFF2-40B4-BE49-F238E27FC236}">
                <a16:creationId xmlns:a16="http://schemas.microsoft.com/office/drawing/2014/main" id="{B6507EA9-41DB-B2DD-4343-12C7D21093BA}"/>
              </a:ext>
              <a:ext uri="{C183D7F6-B498-43B3-948B-1728B52AA6E4}">
                <adec:decorative xmlns:adec="http://schemas.microsoft.com/office/drawing/2017/decorative" val="1"/>
              </a:ext>
            </a:extLst>
          </p:cNvPr>
          <p:cNvSpPr/>
          <p:nvPr userDrawn="1"/>
        </p:nvSpPr>
        <p:spPr>
          <a:xfrm>
            <a:off x="-105761" y="6598558"/>
            <a:ext cx="12578588" cy="286080"/>
          </a:xfrm>
          <a:prstGeom prst="rect">
            <a:avLst/>
          </a:prstGeom>
          <a:solidFill>
            <a:schemeClr val="lt1"/>
          </a:solidFill>
          <a:ln>
            <a:noFill/>
          </a:ln>
        </p:spPr>
        <p:txBody>
          <a:bodyPr spcFirstLastPara="1" wrap="square" lIns="62185" tIns="31084" rIns="62185" bIns="31084" anchor="ctr" anchorCtr="0">
            <a:noAutofit/>
          </a:bodyPr>
          <a:lstStyle/>
          <a:p>
            <a:pPr marL="0" marR="0" lvl="0" indent="0" algn="ctr" rtl="0">
              <a:spcBef>
                <a:spcPts val="0"/>
              </a:spcBef>
              <a:spcAft>
                <a:spcPts val="0"/>
              </a:spcAft>
              <a:buNone/>
            </a:pPr>
            <a:endParaRPr sz="1427">
              <a:solidFill>
                <a:schemeClr val="lt1"/>
              </a:solidFill>
              <a:latin typeface="Arial"/>
              <a:ea typeface="Arial"/>
              <a:cs typeface="Arial"/>
              <a:sym typeface="Arial"/>
            </a:endParaRPr>
          </a:p>
        </p:txBody>
      </p:sp>
      <p:pic>
        <p:nvPicPr>
          <p:cNvPr id="27" name="Google Shape;93;p67" descr="Logo of UNDRR">
            <a:extLst>
              <a:ext uri="{FF2B5EF4-FFF2-40B4-BE49-F238E27FC236}">
                <a16:creationId xmlns:a16="http://schemas.microsoft.com/office/drawing/2014/main" id="{870CD3BF-DEB7-5941-8603-4F28E4722CFC}"/>
              </a:ext>
            </a:extLst>
          </p:cNvPr>
          <p:cNvPicPr preferRelativeResize="0"/>
          <p:nvPr userDrawn="1"/>
        </p:nvPicPr>
        <p:blipFill rotWithShape="1">
          <a:blip r:embed="rId3">
            <a:alphaModFix/>
          </a:blip>
          <a:srcRect/>
          <a:stretch/>
        </p:blipFill>
        <p:spPr>
          <a:xfrm>
            <a:off x="421112" y="5511443"/>
            <a:ext cx="2554779" cy="904137"/>
          </a:xfrm>
          <a:prstGeom prst="rect">
            <a:avLst/>
          </a:prstGeom>
          <a:noFill/>
          <a:ln>
            <a:noFill/>
          </a:ln>
        </p:spPr>
      </p:pic>
      <p:pic>
        <p:nvPicPr>
          <p:cNvPr id="28" name="Google Shape;94;p67" descr="Logo of Sendai Framework">
            <a:extLst>
              <a:ext uri="{FF2B5EF4-FFF2-40B4-BE49-F238E27FC236}">
                <a16:creationId xmlns:a16="http://schemas.microsoft.com/office/drawing/2014/main" id="{E1FB87FD-C71D-D152-ED0E-2EACF60ABF2C}"/>
              </a:ext>
            </a:extLst>
          </p:cNvPr>
          <p:cNvPicPr preferRelativeResize="0"/>
          <p:nvPr userDrawn="1"/>
        </p:nvPicPr>
        <p:blipFill rotWithShape="1">
          <a:blip r:embed="rId4">
            <a:alphaModFix/>
          </a:blip>
          <a:srcRect/>
          <a:stretch/>
        </p:blipFill>
        <p:spPr>
          <a:xfrm>
            <a:off x="9054705" y="5634430"/>
            <a:ext cx="2873479" cy="658161"/>
          </a:xfrm>
          <a:prstGeom prst="rect">
            <a:avLst/>
          </a:prstGeom>
          <a:noFill/>
          <a:ln>
            <a:noFill/>
          </a:ln>
        </p:spPr>
      </p:pic>
      <p:pic>
        <p:nvPicPr>
          <p:cNvPr id="29" name="Google Shape;30;p57" descr="Logo of the Ministry of the Interior and Safety, Government of Korea">
            <a:extLst>
              <a:ext uri="{FF2B5EF4-FFF2-40B4-BE49-F238E27FC236}">
                <a16:creationId xmlns:a16="http://schemas.microsoft.com/office/drawing/2014/main" id="{7748A69C-3C85-2CBA-0280-B5A3227665C5}"/>
              </a:ext>
            </a:extLst>
          </p:cNvPr>
          <p:cNvPicPr preferRelativeResize="0"/>
          <p:nvPr userDrawn="1"/>
        </p:nvPicPr>
        <p:blipFill rotWithShape="1">
          <a:blip r:embed="rId5">
            <a:alphaModFix/>
          </a:blip>
          <a:srcRect/>
          <a:stretch/>
        </p:blipFill>
        <p:spPr>
          <a:xfrm>
            <a:off x="1543158" y="6605532"/>
            <a:ext cx="1363229" cy="286080"/>
          </a:xfrm>
          <a:prstGeom prst="rect">
            <a:avLst/>
          </a:prstGeom>
          <a:noFill/>
          <a:ln>
            <a:noFill/>
          </a:ln>
        </p:spPr>
      </p:pic>
      <p:pic>
        <p:nvPicPr>
          <p:cNvPr id="30" name="Google Shape;31;p57" descr="Logo of Incheon Metropolitan City, Republic of Korea">
            <a:extLst>
              <a:ext uri="{FF2B5EF4-FFF2-40B4-BE49-F238E27FC236}">
                <a16:creationId xmlns:a16="http://schemas.microsoft.com/office/drawing/2014/main" id="{F656D590-1C03-FF13-5BA9-0903BD3579F8}"/>
              </a:ext>
            </a:extLst>
          </p:cNvPr>
          <p:cNvPicPr preferRelativeResize="0"/>
          <p:nvPr userDrawn="1"/>
        </p:nvPicPr>
        <p:blipFill rotWithShape="1">
          <a:blip r:embed="rId6">
            <a:alphaModFix/>
          </a:blip>
          <a:srcRect/>
          <a:stretch/>
        </p:blipFill>
        <p:spPr>
          <a:xfrm>
            <a:off x="3003259" y="6605003"/>
            <a:ext cx="1182790" cy="286080"/>
          </a:xfrm>
          <a:prstGeom prst="rect">
            <a:avLst/>
          </a:prstGeom>
          <a:noFill/>
          <a:ln>
            <a:noFill/>
          </a:ln>
        </p:spPr>
      </p:pic>
      <p:sp>
        <p:nvSpPr>
          <p:cNvPr id="31" name="Google Shape;32;p57">
            <a:extLst>
              <a:ext uri="{FF2B5EF4-FFF2-40B4-BE49-F238E27FC236}">
                <a16:creationId xmlns:a16="http://schemas.microsoft.com/office/drawing/2014/main" id="{B3A37BA0-BAEB-4634-ADFC-1E71D6F985D7}"/>
              </a:ext>
            </a:extLst>
          </p:cNvPr>
          <p:cNvSpPr txBox="1"/>
          <p:nvPr userDrawn="1"/>
        </p:nvSpPr>
        <p:spPr>
          <a:xfrm>
            <a:off x="413464" y="6616199"/>
            <a:ext cx="1083485" cy="199354"/>
          </a:xfrm>
          <a:prstGeom prst="rect">
            <a:avLst/>
          </a:prstGeom>
          <a:noFill/>
          <a:ln>
            <a:noFill/>
          </a:ln>
        </p:spPr>
        <p:txBody>
          <a:bodyPr spcFirstLastPara="1" wrap="square" lIns="104170" tIns="52072" rIns="104170" bIns="52072" anchor="t" anchorCtr="0">
            <a:spAutoFit/>
          </a:bodyPr>
          <a:lstStyle/>
          <a:p>
            <a:pPr marL="0" marR="0" lvl="0" indent="0" algn="l" rtl="0">
              <a:spcBef>
                <a:spcPts val="0"/>
              </a:spcBef>
              <a:spcAft>
                <a:spcPts val="0"/>
              </a:spcAft>
              <a:buNone/>
            </a:pPr>
            <a:r>
              <a:rPr lang="en-US" sz="612" i="1">
                <a:solidFill>
                  <a:srgbClr val="002060"/>
                </a:solidFill>
                <a:latin typeface="Roboto Black"/>
                <a:ea typeface="Roboto Black"/>
                <a:cs typeface="Roboto Black"/>
                <a:sym typeface="Roboto Black"/>
              </a:rPr>
              <a:t>With the support of</a:t>
            </a:r>
            <a:endParaRPr sz="1223"/>
          </a:p>
        </p:txBody>
      </p:sp>
      <p:pic>
        <p:nvPicPr>
          <p:cNvPr id="5" name="Graphic 4" descr="Logo of the Making Cities Resilient 2030 (MCR2030) initiative">
            <a:extLst>
              <a:ext uri="{FF2B5EF4-FFF2-40B4-BE49-F238E27FC236}">
                <a16:creationId xmlns:a16="http://schemas.microsoft.com/office/drawing/2014/main" id="{E8894E8C-C4CF-0D2B-1A97-EC0997ED4DEE}"/>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06901" y="5546173"/>
            <a:ext cx="2067575" cy="835384"/>
          </a:xfrm>
          <a:prstGeom prst="rect">
            <a:avLst/>
          </a:prstGeom>
        </p:spPr>
      </p:pic>
      <p:pic>
        <p:nvPicPr>
          <p:cNvPr id="33" name="Picture 32">
            <a:extLst>
              <a:ext uri="{FF2B5EF4-FFF2-40B4-BE49-F238E27FC236}">
                <a16:creationId xmlns:a16="http://schemas.microsoft.com/office/drawing/2014/main" id="{302EB28D-D38A-B0B2-B777-065D24277FBE}"/>
              </a:ext>
            </a:extLst>
          </p:cNvPr>
          <p:cNvPicPr>
            <a:picLocks noChangeAspect="1"/>
          </p:cNvPicPr>
          <p:nvPr userDrawn="1"/>
        </p:nvPicPr>
        <p:blipFill>
          <a:blip r:embed="rId9" cstate="email">
            <a:alphaModFix amt="84000"/>
            <a:extLst>
              <a:ext uri="{28A0092B-C50C-407E-A947-70E740481C1C}">
                <a14:useLocalDpi xmlns:a14="http://schemas.microsoft.com/office/drawing/2010/main" val="0"/>
              </a:ext>
            </a:extLst>
          </a:blip>
          <a:stretch>
            <a:fillRect/>
          </a:stretch>
        </p:blipFill>
        <p:spPr>
          <a:xfrm>
            <a:off x="925790" y="-163468"/>
            <a:ext cx="9984887" cy="6858000"/>
          </a:xfrm>
          <a:prstGeom prst="rect">
            <a:avLst/>
          </a:prstGeom>
        </p:spPr>
      </p:pic>
      <p:pic>
        <p:nvPicPr>
          <p:cNvPr id="4" name="Graphic 3">
            <a:extLst>
              <a:ext uri="{FF2B5EF4-FFF2-40B4-BE49-F238E27FC236}">
                <a16:creationId xmlns:a16="http://schemas.microsoft.com/office/drawing/2014/main" id="{E2B9E72D-F239-41A5-539C-C79922720B4E}"/>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40154" y="6642853"/>
            <a:ext cx="1182790" cy="209486"/>
          </a:xfrm>
          <a:prstGeom prst="rect">
            <a:avLst/>
          </a:prstGeom>
        </p:spPr>
      </p:pic>
    </p:spTree>
    <p:extLst>
      <p:ext uri="{BB962C8B-B14F-4D97-AF65-F5344CB8AC3E}">
        <p14:creationId xmlns:p14="http://schemas.microsoft.com/office/powerpoint/2010/main" val="1792232931"/>
      </p:ext>
    </p:extLst>
  </p:cSld>
  <p:clrMapOvr>
    <a:masterClrMapping/>
  </p:clrMapOvr>
  <p:transition spd="slow">
    <p:push/>
  </p:transition>
  <p:extLst>
    <p:ext uri="{DCECCB84-F9BA-43D5-87BE-67443E8EF086}">
      <p15:sldGuideLst xmlns:p15="http://schemas.microsoft.com/office/powerpoint/2012/main">
        <p15:guide id="1" orient="horz" pos="4105">
          <p15:clr>
            <a:srgbClr val="FBAE40"/>
          </p15:clr>
        </p15:guide>
        <p15:guide id="2" orient="horz" pos="4468">
          <p15:clr>
            <a:srgbClr val="FBAE40"/>
          </p15:clr>
        </p15:guide>
        <p15:guide id="3" pos="41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 you" type="obj" preserve="1">
  <p:cSld name="Thank you">
    <p:bg>
      <p:bgPr>
        <a:solidFill>
          <a:srgbClr val="0C4F85"/>
        </a:solidFill>
        <a:effectLst/>
      </p:bgPr>
    </p:bg>
    <p:spTree>
      <p:nvGrpSpPr>
        <p:cNvPr id="1" name="Shape 61"/>
        <p:cNvGrpSpPr/>
        <p:nvPr/>
      </p:nvGrpSpPr>
      <p:grpSpPr>
        <a:xfrm>
          <a:off x="0" y="0"/>
          <a:ext cx="0" cy="0"/>
          <a:chOff x="0" y="0"/>
          <a:chExt cx="0" cy="0"/>
        </a:xfrm>
      </p:grpSpPr>
      <p:sp>
        <p:nvSpPr>
          <p:cNvPr id="62" name="Google Shape;62;p66"/>
          <p:cNvSpPr txBox="1">
            <a:spLocks noGrp="1"/>
          </p:cNvSpPr>
          <p:nvPr>
            <p:ph type="title"/>
          </p:nvPr>
        </p:nvSpPr>
        <p:spPr>
          <a:xfrm>
            <a:off x="617543" y="1992168"/>
            <a:ext cx="10972076" cy="802805"/>
          </a:xfrm>
          <a:prstGeom prst="rect">
            <a:avLst/>
          </a:prstGeom>
          <a:noFill/>
          <a:ln>
            <a:noFill/>
          </a:ln>
        </p:spPr>
        <p:txBody>
          <a:bodyPr spcFirstLastPara="1" wrap="square" lIns="0" tIns="52150" rIns="104300" bIns="52150" anchor="ctr" anchorCtr="0">
            <a:noAutofit/>
          </a:bodyPr>
          <a:lstStyle>
            <a:lvl1pPr lvl="0" algn="ctr">
              <a:spcBef>
                <a:spcPts val="0"/>
              </a:spcBef>
              <a:spcAft>
                <a:spcPts val="0"/>
              </a:spcAft>
              <a:buSzPts val="1400"/>
              <a:buNone/>
              <a:defRPr sz="3265">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6"/>
          <p:cNvSpPr txBox="1">
            <a:spLocks noGrp="1"/>
          </p:cNvSpPr>
          <p:nvPr>
            <p:ph type="body" idx="1"/>
          </p:nvPr>
        </p:nvSpPr>
        <p:spPr>
          <a:xfrm>
            <a:off x="629340" y="3167760"/>
            <a:ext cx="10972076" cy="1371523"/>
          </a:xfrm>
          <a:prstGeom prst="rect">
            <a:avLst/>
          </a:prstGeom>
          <a:noFill/>
          <a:ln>
            <a:noFill/>
          </a:ln>
        </p:spPr>
        <p:txBody>
          <a:bodyPr spcFirstLastPara="1" wrap="square" lIns="0" tIns="52150" rIns="104300" bIns="52150" anchor="t" anchorCtr="0">
            <a:noAutofit/>
          </a:bodyPr>
          <a:lstStyle>
            <a:lvl1pPr marL="310932" lvl="0" indent="-155466" algn="ctr">
              <a:lnSpc>
                <a:spcPct val="120000"/>
              </a:lnSpc>
              <a:spcBef>
                <a:spcPts val="326"/>
              </a:spcBef>
              <a:spcAft>
                <a:spcPts val="0"/>
              </a:spcAft>
              <a:buClr>
                <a:srgbClr val="FF9933"/>
              </a:buClr>
              <a:buSzPts val="2400"/>
              <a:buFont typeface="Noto Sans Symbols"/>
              <a:buNone/>
              <a:defRPr sz="1632">
                <a:solidFill>
                  <a:schemeClr val="lt1"/>
                </a:solidFill>
                <a:latin typeface="Roboto"/>
                <a:ea typeface="Roboto"/>
                <a:cs typeface="Roboto"/>
                <a:sym typeface="Roboto"/>
              </a:defRPr>
            </a:lvl1pPr>
            <a:lvl2pPr marL="621863" lvl="1" indent="-241837" algn="l">
              <a:lnSpc>
                <a:spcPct val="120000"/>
              </a:lnSpc>
              <a:spcBef>
                <a:spcPts val="272"/>
              </a:spcBef>
              <a:spcAft>
                <a:spcPts val="0"/>
              </a:spcAft>
              <a:buClr>
                <a:schemeClr val="lt1"/>
              </a:buClr>
              <a:buSzPts val="2000"/>
              <a:buFont typeface="Roboto"/>
              <a:buChar char="−"/>
              <a:defRPr sz="1361">
                <a:solidFill>
                  <a:schemeClr val="lt1"/>
                </a:solidFill>
                <a:latin typeface="Roboto"/>
                <a:ea typeface="Roboto"/>
                <a:cs typeface="Roboto"/>
                <a:sym typeface="Roboto"/>
              </a:defRPr>
            </a:lvl2pPr>
            <a:lvl3pPr marL="932795" lvl="2" indent="-224562" algn="l">
              <a:lnSpc>
                <a:spcPct val="120000"/>
              </a:lnSpc>
              <a:spcBef>
                <a:spcPts val="217"/>
              </a:spcBef>
              <a:spcAft>
                <a:spcPts val="0"/>
              </a:spcAft>
              <a:buClr>
                <a:schemeClr val="lt1"/>
              </a:buClr>
              <a:buSzPts val="1600"/>
              <a:buFont typeface="Roboto"/>
              <a:buChar char="−"/>
              <a:defRPr sz="1088" i="0">
                <a:solidFill>
                  <a:schemeClr val="lt1"/>
                </a:solidFill>
                <a:latin typeface="Roboto"/>
                <a:ea typeface="Roboto"/>
                <a:cs typeface="Roboto"/>
                <a:sym typeface="Roboto"/>
              </a:defRPr>
            </a:lvl3pPr>
            <a:lvl4pPr marL="1243726" lvl="3" indent="-155466" algn="l">
              <a:spcBef>
                <a:spcPts val="244"/>
              </a:spcBef>
              <a:spcAft>
                <a:spcPts val="0"/>
              </a:spcAft>
              <a:buSzPts val="1400"/>
              <a:buNone/>
              <a:defRPr/>
            </a:lvl4pPr>
            <a:lvl5pPr marL="1554658" lvl="4" indent="-155466" algn="l">
              <a:spcBef>
                <a:spcPts val="244"/>
              </a:spcBef>
              <a:spcAft>
                <a:spcPts val="0"/>
              </a:spcAft>
              <a:buSzPts val="1400"/>
              <a:buNone/>
              <a:defRPr/>
            </a:lvl5pPr>
            <a:lvl6pPr marL="1865589" lvl="5" indent="-155466" algn="l">
              <a:spcBef>
                <a:spcPts val="244"/>
              </a:spcBef>
              <a:spcAft>
                <a:spcPts val="0"/>
              </a:spcAft>
              <a:buSzPts val="1400"/>
              <a:buNone/>
              <a:defRPr/>
            </a:lvl6pPr>
            <a:lvl7pPr marL="2176521" lvl="6" indent="-155466" algn="l">
              <a:spcBef>
                <a:spcPts val="244"/>
              </a:spcBef>
              <a:spcAft>
                <a:spcPts val="0"/>
              </a:spcAft>
              <a:buSzPts val="1400"/>
              <a:buNone/>
              <a:defRPr/>
            </a:lvl7pPr>
            <a:lvl8pPr marL="2487453" lvl="7" indent="-155466" algn="l">
              <a:spcBef>
                <a:spcPts val="244"/>
              </a:spcBef>
              <a:spcAft>
                <a:spcPts val="0"/>
              </a:spcAft>
              <a:buSzPts val="1400"/>
              <a:buNone/>
              <a:defRPr/>
            </a:lvl8pPr>
            <a:lvl9pPr marL="2798384" lvl="8" indent="-155466" algn="l">
              <a:spcBef>
                <a:spcPts val="244"/>
              </a:spcBef>
              <a:spcAft>
                <a:spcPts val="0"/>
              </a:spcAft>
              <a:buSzPts val="1400"/>
              <a:buNone/>
              <a:defRPr/>
            </a:lvl9pPr>
          </a:lstStyle>
          <a:p>
            <a:endParaRPr/>
          </a:p>
        </p:txBody>
      </p:sp>
      <p:cxnSp>
        <p:nvCxnSpPr>
          <p:cNvPr id="64" name="Google Shape;64;p66"/>
          <p:cNvCxnSpPr/>
          <p:nvPr/>
        </p:nvCxnSpPr>
        <p:spPr>
          <a:xfrm>
            <a:off x="629336" y="947196"/>
            <a:ext cx="1381069" cy="0"/>
          </a:xfrm>
          <a:prstGeom prst="straightConnector1">
            <a:avLst/>
          </a:prstGeom>
          <a:noFill/>
          <a:ln w="57150" cap="rnd" cmpd="sng">
            <a:solidFill>
              <a:schemeClr val="lt1"/>
            </a:solidFill>
            <a:prstDash val="solid"/>
            <a:miter lim="800000"/>
            <a:headEnd type="none" w="sm" len="sm"/>
            <a:tailEnd type="none" w="sm" len="sm"/>
          </a:ln>
        </p:spPr>
      </p:cxnSp>
      <p:sp>
        <p:nvSpPr>
          <p:cNvPr id="65" name="Google Shape;65;p66"/>
          <p:cNvSpPr/>
          <p:nvPr/>
        </p:nvSpPr>
        <p:spPr>
          <a:xfrm>
            <a:off x="184847" y="685953"/>
            <a:ext cx="2545081" cy="457174"/>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62185" tIns="31084" rIns="62185" bIns="31084" anchor="ctr" anchorCtr="0">
            <a:noAutofit/>
          </a:bodyPr>
          <a:lstStyle/>
          <a:p>
            <a:pPr marL="0" marR="0" lvl="0" indent="0" algn="ctr" rtl="0">
              <a:spcBef>
                <a:spcPts val="0"/>
              </a:spcBef>
              <a:spcAft>
                <a:spcPts val="0"/>
              </a:spcAft>
              <a:buNone/>
            </a:pPr>
            <a:endParaRPr sz="1427">
              <a:solidFill>
                <a:schemeClr val="lt1"/>
              </a:solidFill>
              <a:latin typeface="Arial"/>
              <a:ea typeface="Arial"/>
              <a:cs typeface="Arial"/>
              <a:sym typeface="Arial"/>
            </a:endParaRPr>
          </a:p>
        </p:txBody>
      </p:sp>
      <p:sp>
        <p:nvSpPr>
          <p:cNvPr id="19" name="Google Shape;66;p66">
            <a:extLst>
              <a:ext uri="{FF2B5EF4-FFF2-40B4-BE49-F238E27FC236}">
                <a16:creationId xmlns:a16="http://schemas.microsoft.com/office/drawing/2014/main" id="{6B21F953-01B2-3D51-8DFB-FEC4CB91F9C5}"/>
              </a:ext>
            </a:extLst>
          </p:cNvPr>
          <p:cNvSpPr/>
          <p:nvPr userDrawn="1"/>
        </p:nvSpPr>
        <p:spPr>
          <a:xfrm>
            <a:off x="595484" y="6190369"/>
            <a:ext cx="4843723" cy="457174"/>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62185" tIns="31084" rIns="62185" bIns="31084" anchor="ctr" anchorCtr="0">
            <a:noAutofit/>
          </a:bodyPr>
          <a:lstStyle/>
          <a:p>
            <a:pPr marL="0" marR="0" lvl="0" indent="0" algn="ctr" rtl="0">
              <a:spcBef>
                <a:spcPts val="0"/>
              </a:spcBef>
              <a:spcAft>
                <a:spcPts val="0"/>
              </a:spcAft>
              <a:buNone/>
            </a:pPr>
            <a:endParaRPr sz="1427">
              <a:solidFill>
                <a:schemeClr val="lt1"/>
              </a:solidFill>
              <a:latin typeface="Arial"/>
              <a:ea typeface="Arial"/>
              <a:cs typeface="Arial"/>
              <a:sym typeface="Arial"/>
            </a:endParaRPr>
          </a:p>
        </p:txBody>
      </p:sp>
      <p:sp>
        <p:nvSpPr>
          <p:cNvPr id="20" name="Google Shape;67;p66">
            <a:extLst>
              <a:ext uri="{FF2B5EF4-FFF2-40B4-BE49-F238E27FC236}">
                <a16:creationId xmlns:a16="http://schemas.microsoft.com/office/drawing/2014/main" id="{F44FE7E0-77F6-EE37-BACE-8651F501C121}"/>
              </a:ext>
              <a:ext uri="{C183D7F6-B498-43B3-948B-1728B52AA6E4}">
                <adec:decorative xmlns:adec="http://schemas.microsoft.com/office/drawing/2017/decorative" val="1"/>
              </a:ext>
            </a:extLst>
          </p:cNvPr>
          <p:cNvSpPr/>
          <p:nvPr userDrawn="1"/>
        </p:nvSpPr>
        <p:spPr>
          <a:xfrm>
            <a:off x="-105761" y="6598558"/>
            <a:ext cx="12578588" cy="286080"/>
          </a:xfrm>
          <a:prstGeom prst="rect">
            <a:avLst/>
          </a:prstGeom>
          <a:solidFill>
            <a:schemeClr val="lt1"/>
          </a:solidFill>
          <a:ln>
            <a:noFill/>
          </a:ln>
        </p:spPr>
        <p:txBody>
          <a:bodyPr spcFirstLastPara="1" wrap="square" lIns="62185" tIns="31084" rIns="62185" bIns="31084" anchor="ctr" anchorCtr="0">
            <a:noAutofit/>
          </a:bodyPr>
          <a:lstStyle/>
          <a:p>
            <a:pPr marL="0" marR="0" lvl="0" indent="0" algn="ctr" rtl="0">
              <a:spcBef>
                <a:spcPts val="0"/>
              </a:spcBef>
              <a:spcAft>
                <a:spcPts val="0"/>
              </a:spcAft>
              <a:buNone/>
            </a:pPr>
            <a:endParaRPr sz="1427">
              <a:solidFill>
                <a:schemeClr val="lt1"/>
              </a:solidFill>
              <a:latin typeface="Arial"/>
              <a:ea typeface="Arial"/>
              <a:cs typeface="Arial"/>
              <a:sym typeface="Arial"/>
            </a:endParaRPr>
          </a:p>
        </p:txBody>
      </p:sp>
      <p:pic>
        <p:nvPicPr>
          <p:cNvPr id="21" name="Google Shape;93;p67" descr="Logo of UNDRR">
            <a:extLst>
              <a:ext uri="{FF2B5EF4-FFF2-40B4-BE49-F238E27FC236}">
                <a16:creationId xmlns:a16="http://schemas.microsoft.com/office/drawing/2014/main" id="{B915999F-F8CC-2E15-81C3-0A9EB7C69E45}"/>
              </a:ext>
            </a:extLst>
          </p:cNvPr>
          <p:cNvPicPr preferRelativeResize="0"/>
          <p:nvPr userDrawn="1"/>
        </p:nvPicPr>
        <p:blipFill rotWithShape="1">
          <a:blip r:embed="rId2">
            <a:alphaModFix/>
          </a:blip>
          <a:srcRect/>
          <a:stretch/>
        </p:blipFill>
        <p:spPr>
          <a:xfrm>
            <a:off x="421112" y="5511443"/>
            <a:ext cx="2554779" cy="904137"/>
          </a:xfrm>
          <a:prstGeom prst="rect">
            <a:avLst/>
          </a:prstGeom>
          <a:noFill/>
          <a:ln>
            <a:noFill/>
          </a:ln>
        </p:spPr>
      </p:pic>
      <p:pic>
        <p:nvPicPr>
          <p:cNvPr id="22" name="Google Shape;94;p67" descr="Logo of Sendai Framework">
            <a:extLst>
              <a:ext uri="{FF2B5EF4-FFF2-40B4-BE49-F238E27FC236}">
                <a16:creationId xmlns:a16="http://schemas.microsoft.com/office/drawing/2014/main" id="{DB938F1C-6973-075A-50AC-326347A58290}"/>
              </a:ext>
            </a:extLst>
          </p:cNvPr>
          <p:cNvPicPr preferRelativeResize="0"/>
          <p:nvPr userDrawn="1"/>
        </p:nvPicPr>
        <p:blipFill rotWithShape="1">
          <a:blip r:embed="rId3">
            <a:alphaModFix/>
          </a:blip>
          <a:srcRect/>
          <a:stretch/>
        </p:blipFill>
        <p:spPr>
          <a:xfrm>
            <a:off x="9054705" y="5634430"/>
            <a:ext cx="2873479" cy="658161"/>
          </a:xfrm>
          <a:prstGeom prst="rect">
            <a:avLst/>
          </a:prstGeom>
          <a:noFill/>
          <a:ln>
            <a:noFill/>
          </a:ln>
        </p:spPr>
      </p:pic>
      <p:pic>
        <p:nvPicPr>
          <p:cNvPr id="23" name="Google Shape;30;p57" descr="Logo of the Ministry of the Interior and Safety, Government of Korea">
            <a:extLst>
              <a:ext uri="{FF2B5EF4-FFF2-40B4-BE49-F238E27FC236}">
                <a16:creationId xmlns:a16="http://schemas.microsoft.com/office/drawing/2014/main" id="{D5D1033A-7365-F336-5DE0-0CB809899361}"/>
              </a:ext>
            </a:extLst>
          </p:cNvPr>
          <p:cNvPicPr preferRelativeResize="0"/>
          <p:nvPr userDrawn="1"/>
        </p:nvPicPr>
        <p:blipFill rotWithShape="1">
          <a:blip r:embed="rId4">
            <a:alphaModFix/>
          </a:blip>
          <a:srcRect/>
          <a:stretch/>
        </p:blipFill>
        <p:spPr>
          <a:xfrm>
            <a:off x="1543158" y="6605532"/>
            <a:ext cx="1363229" cy="286080"/>
          </a:xfrm>
          <a:prstGeom prst="rect">
            <a:avLst/>
          </a:prstGeom>
          <a:noFill/>
          <a:ln>
            <a:noFill/>
          </a:ln>
        </p:spPr>
      </p:pic>
      <p:pic>
        <p:nvPicPr>
          <p:cNvPr id="24" name="Google Shape;31;p57" descr="Logo of Incheon Metropolitan City, Republic of Korea">
            <a:extLst>
              <a:ext uri="{FF2B5EF4-FFF2-40B4-BE49-F238E27FC236}">
                <a16:creationId xmlns:a16="http://schemas.microsoft.com/office/drawing/2014/main" id="{0A893B3D-E661-1852-149E-3DBEA2B333B9}"/>
              </a:ext>
            </a:extLst>
          </p:cNvPr>
          <p:cNvPicPr preferRelativeResize="0"/>
          <p:nvPr userDrawn="1"/>
        </p:nvPicPr>
        <p:blipFill rotWithShape="1">
          <a:blip r:embed="rId5">
            <a:alphaModFix/>
          </a:blip>
          <a:srcRect/>
          <a:stretch/>
        </p:blipFill>
        <p:spPr>
          <a:xfrm>
            <a:off x="3003259" y="6605003"/>
            <a:ext cx="1182790" cy="286080"/>
          </a:xfrm>
          <a:prstGeom prst="rect">
            <a:avLst/>
          </a:prstGeom>
          <a:noFill/>
          <a:ln>
            <a:noFill/>
          </a:ln>
        </p:spPr>
      </p:pic>
      <p:sp>
        <p:nvSpPr>
          <p:cNvPr id="25" name="Google Shape;32;p57">
            <a:extLst>
              <a:ext uri="{FF2B5EF4-FFF2-40B4-BE49-F238E27FC236}">
                <a16:creationId xmlns:a16="http://schemas.microsoft.com/office/drawing/2014/main" id="{2CEEDACF-256D-C638-3508-0276AE446677}"/>
              </a:ext>
            </a:extLst>
          </p:cNvPr>
          <p:cNvSpPr txBox="1"/>
          <p:nvPr userDrawn="1"/>
        </p:nvSpPr>
        <p:spPr>
          <a:xfrm>
            <a:off x="413464" y="6616199"/>
            <a:ext cx="1083485" cy="199354"/>
          </a:xfrm>
          <a:prstGeom prst="rect">
            <a:avLst/>
          </a:prstGeom>
          <a:noFill/>
          <a:ln>
            <a:noFill/>
          </a:ln>
        </p:spPr>
        <p:txBody>
          <a:bodyPr spcFirstLastPara="1" wrap="square" lIns="104170" tIns="52072" rIns="104170" bIns="52072" anchor="t" anchorCtr="0">
            <a:spAutoFit/>
          </a:bodyPr>
          <a:lstStyle/>
          <a:p>
            <a:pPr marL="0" marR="0" lvl="0" indent="0" algn="l" rtl="0">
              <a:spcBef>
                <a:spcPts val="0"/>
              </a:spcBef>
              <a:spcAft>
                <a:spcPts val="0"/>
              </a:spcAft>
              <a:buNone/>
            </a:pPr>
            <a:r>
              <a:rPr lang="en-US" sz="612" i="1">
                <a:solidFill>
                  <a:srgbClr val="002060"/>
                </a:solidFill>
                <a:latin typeface="Roboto Black"/>
                <a:ea typeface="Roboto Black"/>
                <a:cs typeface="Roboto Black"/>
                <a:sym typeface="Roboto Black"/>
              </a:rPr>
              <a:t>With the support of</a:t>
            </a:r>
            <a:endParaRPr sz="1223"/>
          </a:p>
        </p:txBody>
      </p:sp>
      <p:pic>
        <p:nvPicPr>
          <p:cNvPr id="26" name="Graphic 25" descr="Logo of the Making Cities Resilient 2030 (MCR2030) initiative">
            <a:extLst>
              <a:ext uri="{FF2B5EF4-FFF2-40B4-BE49-F238E27FC236}">
                <a16:creationId xmlns:a16="http://schemas.microsoft.com/office/drawing/2014/main" id="{F09A1916-F69B-B6B4-3CBC-465BD02370BD}"/>
              </a:ext>
            </a:extLst>
          </p:cNvPr>
          <p:cNvPicPr>
            <a:picLocks noChangeAspect="1"/>
          </p:cNvPicPr>
          <p:nvPr userDrawn="1"/>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06901" y="5546173"/>
            <a:ext cx="2067575" cy="835384"/>
          </a:xfrm>
          <a:prstGeom prst="rect">
            <a:avLst/>
          </a:prstGeom>
        </p:spPr>
      </p:pic>
      <p:pic>
        <p:nvPicPr>
          <p:cNvPr id="2" name="Graphic 1">
            <a:extLst>
              <a:ext uri="{FF2B5EF4-FFF2-40B4-BE49-F238E27FC236}">
                <a16:creationId xmlns:a16="http://schemas.microsoft.com/office/drawing/2014/main" id="{ADB6C7F1-6F47-4989-97B5-13A0D29BFB2E}"/>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40154" y="6633426"/>
            <a:ext cx="1182790" cy="209486"/>
          </a:xfrm>
          <a:prstGeom prst="rect">
            <a:avLst/>
          </a:prstGeom>
        </p:spPr>
      </p:pic>
    </p:spTree>
    <p:extLst>
      <p:ext uri="{BB962C8B-B14F-4D97-AF65-F5344CB8AC3E}">
        <p14:creationId xmlns:p14="http://schemas.microsoft.com/office/powerpoint/2010/main" val="953060692"/>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 reverse" preserve="1">
  <p:cSld name="2_Title and Content - reverse">
    <p:bg>
      <p:bgPr>
        <a:solidFill>
          <a:srgbClr val="0C4F85"/>
        </a:solidFill>
        <a:effectLst/>
      </p:bgPr>
    </p:bg>
    <p:spTree>
      <p:nvGrpSpPr>
        <p:cNvPr id="1" name="Shape 117"/>
        <p:cNvGrpSpPr/>
        <p:nvPr/>
      </p:nvGrpSpPr>
      <p:grpSpPr>
        <a:xfrm>
          <a:off x="0" y="0"/>
          <a:ext cx="0" cy="0"/>
          <a:chOff x="0" y="0"/>
          <a:chExt cx="0" cy="0"/>
        </a:xfrm>
      </p:grpSpPr>
      <p:sp>
        <p:nvSpPr>
          <p:cNvPr id="118" name="Google Shape;118;p69"/>
          <p:cNvSpPr txBox="1">
            <a:spLocks noGrp="1"/>
          </p:cNvSpPr>
          <p:nvPr>
            <p:ph type="title"/>
          </p:nvPr>
        </p:nvSpPr>
        <p:spPr>
          <a:xfrm>
            <a:off x="609966" y="163471"/>
            <a:ext cx="10972076" cy="802805"/>
          </a:xfrm>
          <a:prstGeom prst="rect">
            <a:avLst/>
          </a:prstGeom>
          <a:noFill/>
          <a:ln>
            <a:noFill/>
          </a:ln>
        </p:spPr>
        <p:txBody>
          <a:bodyPr spcFirstLastPara="1" wrap="square" lIns="0" tIns="52150" rIns="104300" bIns="5215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9" name="Google Shape;119;p69"/>
          <p:cNvSpPr txBox="1">
            <a:spLocks noGrp="1"/>
          </p:cNvSpPr>
          <p:nvPr>
            <p:ph type="body" idx="1"/>
          </p:nvPr>
        </p:nvSpPr>
        <p:spPr>
          <a:xfrm>
            <a:off x="609966" y="1339059"/>
            <a:ext cx="10972076" cy="5028913"/>
          </a:xfrm>
          <a:prstGeom prst="rect">
            <a:avLst/>
          </a:prstGeom>
          <a:noFill/>
          <a:ln>
            <a:noFill/>
          </a:ln>
        </p:spPr>
        <p:txBody>
          <a:bodyPr spcFirstLastPara="1" wrap="square" lIns="0" tIns="52150" rIns="104300" bIns="52150" anchor="t" anchorCtr="0">
            <a:noAutofit/>
          </a:bodyPr>
          <a:lstStyle>
            <a:lvl1pPr marL="310932" lvl="0" indent="-259110" algn="l">
              <a:lnSpc>
                <a:spcPct val="120000"/>
              </a:lnSpc>
              <a:spcBef>
                <a:spcPts val="326"/>
              </a:spcBef>
              <a:spcAft>
                <a:spcPts val="0"/>
              </a:spcAft>
              <a:buClr>
                <a:srgbClr val="FF9933"/>
              </a:buClr>
              <a:buSzPts val="2400"/>
              <a:buFont typeface="Noto Sans Symbols"/>
              <a:buChar char="▪"/>
              <a:defRPr sz="1632">
                <a:solidFill>
                  <a:schemeClr val="lt1"/>
                </a:solidFill>
                <a:latin typeface="Roboto"/>
                <a:ea typeface="Roboto"/>
                <a:cs typeface="Roboto"/>
                <a:sym typeface="Roboto"/>
              </a:defRPr>
            </a:lvl1pPr>
            <a:lvl2pPr marL="621863" lvl="1" indent="-241837" algn="l">
              <a:lnSpc>
                <a:spcPct val="120000"/>
              </a:lnSpc>
              <a:spcBef>
                <a:spcPts val="272"/>
              </a:spcBef>
              <a:spcAft>
                <a:spcPts val="0"/>
              </a:spcAft>
              <a:buClr>
                <a:schemeClr val="lt1"/>
              </a:buClr>
              <a:buSzPts val="2000"/>
              <a:buFont typeface="Roboto"/>
              <a:buChar char="−"/>
              <a:defRPr sz="1361">
                <a:solidFill>
                  <a:schemeClr val="lt1"/>
                </a:solidFill>
                <a:latin typeface="Roboto"/>
                <a:ea typeface="Roboto"/>
                <a:cs typeface="Roboto"/>
                <a:sym typeface="Roboto"/>
              </a:defRPr>
            </a:lvl2pPr>
            <a:lvl3pPr marL="932795" lvl="2" indent="-224562" algn="l">
              <a:lnSpc>
                <a:spcPct val="120000"/>
              </a:lnSpc>
              <a:spcBef>
                <a:spcPts val="217"/>
              </a:spcBef>
              <a:spcAft>
                <a:spcPts val="0"/>
              </a:spcAft>
              <a:buClr>
                <a:schemeClr val="lt1"/>
              </a:buClr>
              <a:buSzPts val="1600"/>
              <a:buFont typeface="Roboto"/>
              <a:buChar char="−"/>
              <a:defRPr sz="1088" i="0">
                <a:solidFill>
                  <a:schemeClr val="lt1"/>
                </a:solidFill>
                <a:latin typeface="Roboto"/>
                <a:ea typeface="Roboto"/>
                <a:cs typeface="Roboto"/>
                <a:sym typeface="Roboto"/>
              </a:defRPr>
            </a:lvl3pPr>
            <a:lvl4pPr marL="1243726" lvl="3" indent="-155466" algn="l">
              <a:spcBef>
                <a:spcPts val="244"/>
              </a:spcBef>
              <a:spcAft>
                <a:spcPts val="0"/>
              </a:spcAft>
              <a:buSzPts val="1400"/>
              <a:buNone/>
              <a:defRPr/>
            </a:lvl4pPr>
            <a:lvl5pPr marL="1554658" lvl="4" indent="-155466" algn="l">
              <a:spcBef>
                <a:spcPts val="244"/>
              </a:spcBef>
              <a:spcAft>
                <a:spcPts val="0"/>
              </a:spcAft>
              <a:buSzPts val="1400"/>
              <a:buNone/>
              <a:defRPr/>
            </a:lvl5pPr>
            <a:lvl6pPr marL="1865589" lvl="5" indent="-155466" algn="l">
              <a:spcBef>
                <a:spcPts val="244"/>
              </a:spcBef>
              <a:spcAft>
                <a:spcPts val="0"/>
              </a:spcAft>
              <a:buSzPts val="1400"/>
              <a:buNone/>
              <a:defRPr/>
            </a:lvl6pPr>
            <a:lvl7pPr marL="2176521" lvl="6" indent="-155466" algn="l">
              <a:spcBef>
                <a:spcPts val="244"/>
              </a:spcBef>
              <a:spcAft>
                <a:spcPts val="0"/>
              </a:spcAft>
              <a:buSzPts val="1400"/>
              <a:buNone/>
              <a:defRPr/>
            </a:lvl7pPr>
            <a:lvl8pPr marL="2487453" lvl="7" indent="-155466" algn="l">
              <a:spcBef>
                <a:spcPts val="244"/>
              </a:spcBef>
              <a:spcAft>
                <a:spcPts val="0"/>
              </a:spcAft>
              <a:buSzPts val="1400"/>
              <a:buNone/>
              <a:defRPr/>
            </a:lvl8pPr>
            <a:lvl9pPr marL="2798384" lvl="8" indent="-155466" algn="l">
              <a:spcBef>
                <a:spcPts val="244"/>
              </a:spcBef>
              <a:spcAft>
                <a:spcPts val="0"/>
              </a:spcAft>
              <a:buSzPts val="1400"/>
              <a:buNone/>
              <a:defRPr/>
            </a:lvl9pPr>
          </a:lstStyle>
          <a:p>
            <a:endParaRPr/>
          </a:p>
        </p:txBody>
      </p:sp>
      <p:cxnSp>
        <p:nvCxnSpPr>
          <p:cNvPr id="120" name="Google Shape;120;p69"/>
          <p:cNvCxnSpPr>
            <a:cxnSpLocks/>
          </p:cNvCxnSpPr>
          <p:nvPr userDrawn="1"/>
        </p:nvCxnSpPr>
        <p:spPr>
          <a:xfrm>
            <a:off x="629336" y="947196"/>
            <a:ext cx="1381069" cy="0"/>
          </a:xfrm>
          <a:prstGeom prst="straightConnector1">
            <a:avLst/>
          </a:prstGeom>
          <a:noFill/>
          <a:ln w="57150" cap="rnd"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151651522"/>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type="blank" preserve="1">
  <p:cSld name="1_Blank">
    <p:bg>
      <p:bgPr>
        <a:solidFill>
          <a:srgbClr val="0C4F85"/>
        </a:solidFill>
        <a:effectLst/>
      </p:bgPr>
    </p:bg>
    <p:spTree>
      <p:nvGrpSpPr>
        <p:cNvPr id="1" name="Shape 57"/>
        <p:cNvGrpSpPr/>
        <p:nvPr/>
      </p:nvGrpSpPr>
      <p:grpSpPr>
        <a:xfrm>
          <a:off x="0" y="0"/>
          <a:ext cx="0" cy="0"/>
          <a:chOff x="0" y="0"/>
          <a:chExt cx="0" cy="0"/>
        </a:xfrm>
      </p:grpSpPr>
    </p:spTree>
    <p:extLst>
      <p:ext uri="{BB962C8B-B14F-4D97-AF65-F5344CB8AC3E}">
        <p14:creationId xmlns:p14="http://schemas.microsoft.com/office/powerpoint/2010/main" val="1608777743"/>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Google Shape;11;p56">
            <a:extLst>
              <a:ext uri="{FF2B5EF4-FFF2-40B4-BE49-F238E27FC236}">
                <a16:creationId xmlns:a16="http://schemas.microsoft.com/office/drawing/2014/main" id="{0B1E4E24-6428-33FF-7829-BE218A2FC598}"/>
              </a:ext>
            </a:extLst>
          </p:cNvPr>
          <p:cNvSpPr txBox="1">
            <a:spLocks noGrp="1"/>
          </p:cNvSpPr>
          <p:nvPr>
            <p:ph idx="1"/>
          </p:nvPr>
        </p:nvSpPr>
        <p:spPr>
          <a:xfrm>
            <a:off x="609966" y="1339059"/>
            <a:ext cx="10972076" cy="5028913"/>
          </a:xfrm>
          <a:prstGeom prst="rect">
            <a:avLst/>
          </a:prstGeom>
          <a:noFill/>
          <a:ln>
            <a:noFill/>
          </a:ln>
        </p:spPr>
        <p:txBody>
          <a:bodyPr spcFirstLastPara="1" wrap="square" lIns="0" tIns="52150" rIns="104300" bIns="52150" anchor="t" anchorCtr="0">
            <a:noAutofit/>
          </a:bodyPr>
          <a:lstStyle>
            <a:lvl1pPr marL="414635" marR="0" lvl="0" indent="-322494" algn="l" rtl="0">
              <a:lnSpc>
                <a:spcPct val="120000"/>
              </a:lnSpc>
              <a:spcBef>
                <a:spcPts val="363"/>
              </a:spcBef>
              <a:spcAft>
                <a:spcPts val="0"/>
              </a:spcAft>
              <a:buClr>
                <a:srgbClr val="FF9933"/>
              </a:buClr>
              <a:buSzPts val="2000"/>
              <a:buFont typeface="Noto Sans Symbols"/>
              <a:buChar char="▪"/>
              <a:defRPr sz="2177" b="0" i="0" u="none" strike="noStrike" cap="none">
                <a:solidFill>
                  <a:srgbClr val="004084"/>
                </a:solidFill>
                <a:latin typeface="Roboto"/>
                <a:ea typeface="Roboto"/>
                <a:cs typeface="Roboto"/>
                <a:sym typeface="Roboto"/>
              </a:defRPr>
            </a:lvl1pPr>
            <a:lvl2pPr marL="829269" marR="0" lvl="1" indent="-310976" algn="l" rtl="0">
              <a:lnSpc>
                <a:spcPct val="120000"/>
              </a:lnSpc>
              <a:spcBef>
                <a:spcPts val="326"/>
              </a:spcBef>
              <a:spcAft>
                <a:spcPts val="0"/>
              </a:spcAft>
              <a:buClr>
                <a:srgbClr val="004084"/>
              </a:buClr>
              <a:buSzPts val="1800"/>
              <a:buFont typeface="Arial"/>
              <a:buChar char="‒"/>
              <a:defRPr sz="1632" b="0" i="0" u="none" strike="noStrike" cap="none">
                <a:solidFill>
                  <a:srgbClr val="004084"/>
                </a:solidFill>
                <a:latin typeface="Roboto"/>
                <a:ea typeface="Roboto"/>
                <a:cs typeface="Roboto"/>
                <a:sym typeface="Roboto"/>
              </a:defRPr>
            </a:lvl2pPr>
            <a:lvl3pPr marL="1243904" marR="0" lvl="2" indent="-299458" algn="l" rtl="0">
              <a:lnSpc>
                <a:spcPct val="120000"/>
              </a:lnSpc>
              <a:spcBef>
                <a:spcPts val="290"/>
              </a:spcBef>
              <a:spcAft>
                <a:spcPts val="0"/>
              </a:spcAft>
              <a:buClr>
                <a:srgbClr val="004084"/>
              </a:buClr>
              <a:buSzPts val="1600"/>
              <a:buFont typeface="Noto Sans Symbols"/>
              <a:buChar char="▪"/>
              <a:defRPr sz="1451" b="0" i="0" u="none" strike="noStrike" cap="none">
                <a:solidFill>
                  <a:srgbClr val="004084"/>
                </a:solidFill>
                <a:latin typeface="Roboto"/>
                <a:ea typeface="Roboto"/>
                <a:cs typeface="Roboto"/>
                <a:sym typeface="Roboto"/>
              </a:defRPr>
            </a:lvl3pPr>
            <a:lvl4pPr marL="1658539" marR="0" lvl="3" indent="-207317" algn="l" rtl="0">
              <a:spcBef>
                <a:spcPts val="417"/>
              </a:spcBef>
              <a:spcAft>
                <a:spcPts val="0"/>
              </a:spcAft>
              <a:buSzPts val="1400"/>
              <a:buNone/>
              <a:defRPr sz="2086" b="0" i="0" u="none" strike="noStrike" cap="none">
                <a:solidFill>
                  <a:schemeClr val="dk1"/>
                </a:solidFill>
                <a:latin typeface="Roboto"/>
                <a:ea typeface="Roboto"/>
                <a:cs typeface="Roboto"/>
                <a:sym typeface="Roboto"/>
              </a:defRPr>
            </a:lvl4pPr>
            <a:lvl5pPr marL="2073173" marR="0" lvl="4" indent="-207317" algn="l" rtl="0">
              <a:spcBef>
                <a:spcPts val="417"/>
              </a:spcBef>
              <a:spcAft>
                <a:spcPts val="0"/>
              </a:spcAft>
              <a:buSzPts val="1400"/>
              <a:buNone/>
              <a:defRPr sz="2086" b="0" i="0" u="none" strike="noStrike" cap="none">
                <a:solidFill>
                  <a:schemeClr val="dk1"/>
                </a:solidFill>
                <a:latin typeface="Roboto"/>
                <a:ea typeface="Roboto"/>
                <a:cs typeface="Roboto"/>
                <a:sym typeface="Roboto"/>
              </a:defRPr>
            </a:lvl5pPr>
            <a:lvl6pPr marL="2487808" marR="0" lvl="5" indent="-207317" algn="l" rtl="0">
              <a:spcBef>
                <a:spcPts val="417"/>
              </a:spcBef>
              <a:spcAft>
                <a:spcPts val="0"/>
              </a:spcAft>
              <a:buSzPts val="1400"/>
              <a:buNone/>
              <a:defRPr sz="2086" b="0" i="0" u="none" strike="noStrike" cap="none">
                <a:solidFill>
                  <a:schemeClr val="dk1"/>
                </a:solidFill>
                <a:latin typeface="Roboto"/>
                <a:ea typeface="Roboto"/>
                <a:cs typeface="Roboto"/>
                <a:sym typeface="Roboto"/>
              </a:defRPr>
            </a:lvl6pPr>
            <a:lvl7pPr marL="2902443" marR="0" lvl="6" indent="-207317" algn="l" rtl="0">
              <a:spcBef>
                <a:spcPts val="417"/>
              </a:spcBef>
              <a:spcAft>
                <a:spcPts val="0"/>
              </a:spcAft>
              <a:buSzPts val="1400"/>
              <a:buNone/>
              <a:defRPr sz="2086" b="0" i="0" u="none" strike="noStrike" cap="none">
                <a:solidFill>
                  <a:schemeClr val="dk1"/>
                </a:solidFill>
                <a:latin typeface="Roboto"/>
                <a:ea typeface="Roboto"/>
                <a:cs typeface="Roboto"/>
                <a:sym typeface="Roboto"/>
              </a:defRPr>
            </a:lvl7pPr>
            <a:lvl8pPr marL="3317077" marR="0" lvl="7" indent="-207317" algn="l" rtl="0">
              <a:spcBef>
                <a:spcPts val="417"/>
              </a:spcBef>
              <a:spcAft>
                <a:spcPts val="0"/>
              </a:spcAft>
              <a:buSzPts val="1400"/>
              <a:buNone/>
              <a:defRPr sz="2086" b="0" i="0" u="none" strike="noStrike" cap="none">
                <a:solidFill>
                  <a:schemeClr val="dk1"/>
                </a:solidFill>
                <a:latin typeface="Roboto"/>
                <a:ea typeface="Roboto"/>
                <a:cs typeface="Roboto"/>
                <a:sym typeface="Roboto"/>
              </a:defRPr>
            </a:lvl8pPr>
            <a:lvl9pPr marL="3731712" marR="0" lvl="8" indent="-207317" algn="l" rtl="0">
              <a:spcBef>
                <a:spcPts val="417"/>
              </a:spcBef>
              <a:spcAft>
                <a:spcPts val="0"/>
              </a:spcAft>
              <a:buSzPts val="1400"/>
              <a:buNone/>
              <a:defRPr sz="2086" b="0" i="0" u="none" strike="noStrike" cap="none">
                <a:solidFill>
                  <a:schemeClr val="dk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290485114"/>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with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64" y="163468"/>
            <a:ext cx="10972076" cy="783728"/>
          </a:xfrm>
        </p:spPr>
        <p:txBody>
          <a:bodyPr/>
          <a:lstStyle>
            <a:lvl1pPr>
              <a:defRPr sz="3265"/>
            </a:lvl1pPr>
          </a:lstStyle>
          <a:p>
            <a:r>
              <a:rPr lang="en-US" dirty="0"/>
              <a:t>Click to edit slide title</a:t>
            </a:r>
          </a:p>
        </p:txBody>
      </p:sp>
      <p:cxnSp>
        <p:nvCxnSpPr>
          <p:cNvPr id="3" name="Straight Connector 2">
            <a:extLst>
              <a:ext uri="{FF2B5EF4-FFF2-40B4-BE49-F238E27FC236}">
                <a16:creationId xmlns:a16="http://schemas.microsoft.com/office/drawing/2014/main" id="{7C0C3D74-49FB-AC09-E9D8-F53349D6C85D}"/>
              </a:ext>
            </a:extLst>
          </p:cNvPr>
          <p:cNvCxnSpPr>
            <a:cxnSpLocks/>
          </p:cNvCxnSpPr>
          <p:nvPr userDrawn="1"/>
        </p:nvCxnSpPr>
        <p:spPr>
          <a:xfrm>
            <a:off x="629336" y="947196"/>
            <a:ext cx="1381069"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4" name="Google Shape;11;p56">
            <a:extLst>
              <a:ext uri="{FF2B5EF4-FFF2-40B4-BE49-F238E27FC236}">
                <a16:creationId xmlns:a16="http://schemas.microsoft.com/office/drawing/2014/main" id="{0439AF2B-DA0D-AF4E-CC08-F8A8CEB813E9}"/>
              </a:ext>
            </a:extLst>
          </p:cNvPr>
          <p:cNvSpPr txBox="1">
            <a:spLocks noGrp="1"/>
          </p:cNvSpPr>
          <p:nvPr>
            <p:ph idx="1"/>
          </p:nvPr>
        </p:nvSpPr>
        <p:spPr>
          <a:xfrm>
            <a:off x="609966" y="1339059"/>
            <a:ext cx="10972076" cy="5028913"/>
          </a:xfrm>
          <a:prstGeom prst="rect">
            <a:avLst/>
          </a:prstGeom>
          <a:noFill/>
          <a:ln>
            <a:noFill/>
          </a:ln>
        </p:spPr>
        <p:txBody>
          <a:bodyPr spcFirstLastPara="1" wrap="square" lIns="0" tIns="52150" rIns="104300" bIns="52150" anchor="t" anchorCtr="0">
            <a:noAutofit/>
          </a:bodyPr>
          <a:lstStyle>
            <a:lvl1pPr marL="414635" marR="0" lvl="0" indent="-322494" algn="l" rtl="0">
              <a:lnSpc>
                <a:spcPct val="120000"/>
              </a:lnSpc>
              <a:spcBef>
                <a:spcPts val="363"/>
              </a:spcBef>
              <a:spcAft>
                <a:spcPts val="0"/>
              </a:spcAft>
              <a:buClr>
                <a:srgbClr val="FF9933"/>
              </a:buClr>
              <a:buSzPts val="2000"/>
              <a:buFont typeface="Noto Sans Symbols"/>
              <a:buChar char="▪"/>
              <a:defRPr sz="2177" b="0" i="0" u="none" strike="noStrike" cap="none">
                <a:solidFill>
                  <a:srgbClr val="004084"/>
                </a:solidFill>
                <a:latin typeface="Roboto"/>
                <a:ea typeface="Roboto"/>
                <a:cs typeface="Roboto"/>
                <a:sym typeface="Roboto"/>
              </a:defRPr>
            </a:lvl1pPr>
            <a:lvl2pPr marL="829269" marR="0" lvl="1" indent="-310976" algn="l" rtl="0">
              <a:lnSpc>
                <a:spcPct val="120000"/>
              </a:lnSpc>
              <a:spcBef>
                <a:spcPts val="326"/>
              </a:spcBef>
              <a:spcAft>
                <a:spcPts val="0"/>
              </a:spcAft>
              <a:buClr>
                <a:srgbClr val="004084"/>
              </a:buClr>
              <a:buSzPts val="1800"/>
              <a:buFont typeface="Arial"/>
              <a:buChar char="‒"/>
              <a:defRPr sz="1632" b="0" i="0" u="none" strike="noStrike" cap="none">
                <a:solidFill>
                  <a:srgbClr val="004084"/>
                </a:solidFill>
                <a:latin typeface="Roboto"/>
                <a:ea typeface="Roboto"/>
                <a:cs typeface="Roboto"/>
                <a:sym typeface="Roboto"/>
              </a:defRPr>
            </a:lvl2pPr>
            <a:lvl3pPr marL="1243904" marR="0" lvl="2" indent="-299458" algn="l" rtl="0">
              <a:lnSpc>
                <a:spcPct val="120000"/>
              </a:lnSpc>
              <a:spcBef>
                <a:spcPts val="290"/>
              </a:spcBef>
              <a:spcAft>
                <a:spcPts val="0"/>
              </a:spcAft>
              <a:buClr>
                <a:srgbClr val="004084"/>
              </a:buClr>
              <a:buSzPts val="1600"/>
              <a:buFont typeface="Noto Sans Symbols"/>
              <a:buChar char="▪"/>
              <a:defRPr sz="1451" b="0" i="0" u="none" strike="noStrike" cap="none">
                <a:solidFill>
                  <a:srgbClr val="004084"/>
                </a:solidFill>
                <a:latin typeface="Roboto"/>
                <a:ea typeface="Roboto"/>
                <a:cs typeface="Roboto"/>
                <a:sym typeface="Roboto"/>
              </a:defRPr>
            </a:lvl3pPr>
            <a:lvl4pPr marL="1658539" marR="0" lvl="3" indent="-207317" algn="l" rtl="0">
              <a:spcBef>
                <a:spcPts val="417"/>
              </a:spcBef>
              <a:spcAft>
                <a:spcPts val="0"/>
              </a:spcAft>
              <a:buSzPts val="1400"/>
              <a:buNone/>
              <a:defRPr sz="2086" b="0" i="0" u="none" strike="noStrike" cap="none">
                <a:solidFill>
                  <a:schemeClr val="dk1"/>
                </a:solidFill>
                <a:latin typeface="Roboto"/>
                <a:ea typeface="Roboto"/>
                <a:cs typeface="Roboto"/>
                <a:sym typeface="Roboto"/>
              </a:defRPr>
            </a:lvl4pPr>
            <a:lvl5pPr marL="2073173" marR="0" lvl="4" indent="-207317" algn="l" rtl="0">
              <a:spcBef>
                <a:spcPts val="417"/>
              </a:spcBef>
              <a:spcAft>
                <a:spcPts val="0"/>
              </a:spcAft>
              <a:buSzPts val="1400"/>
              <a:buNone/>
              <a:defRPr sz="2086" b="0" i="0" u="none" strike="noStrike" cap="none">
                <a:solidFill>
                  <a:schemeClr val="dk1"/>
                </a:solidFill>
                <a:latin typeface="Roboto"/>
                <a:ea typeface="Roboto"/>
                <a:cs typeface="Roboto"/>
                <a:sym typeface="Roboto"/>
              </a:defRPr>
            </a:lvl5pPr>
            <a:lvl6pPr marL="2487808" marR="0" lvl="5" indent="-207317" algn="l" rtl="0">
              <a:spcBef>
                <a:spcPts val="417"/>
              </a:spcBef>
              <a:spcAft>
                <a:spcPts val="0"/>
              </a:spcAft>
              <a:buSzPts val="1400"/>
              <a:buNone/>
              <a:defRPr sz="2086" b="0" i="0" u="none" strike="noStrike" cap="none">
                <a:solidFill>
                  <a:schemeClr val="dk1"/>
                </a:solidFill>
                <a:latin typeface="Roboto"/>
                <a:ea typeface="Roboto"/>
                <a:cs typeface="Roboto"/>
                <a:sym typeface="Roboto"/>
              </a:defRPr>
            </a:lvl6pPr>
            <a:lvl7pPr marL="2902443" marR="0" lvl="6" indent="-207317" algn="l" rtl="0">
              <a:spcBef>
                <a:spcPts val="417"/>
              </a:spcBef>
              <a:spcAft>
                <a:spcPts val="0"/>
              </a:spcAft>
              <a:buSzPts val="1400"/>
              <a:buNone/>
              <a:defRPr sz="2086" b="0" i="0" u="none" strike="noStrike" cap="none">
                <a:solidFill>
                  <a:schemeClr val="dk1"/>
                </a:solidFill>
                <a:latin typeface="Roboto"/>
                <a:ea typeface="Roboto"/>
                <a:cs typeface="Roboto"/>
                <a:sym typeface="Roboto"/>
              </a:defRPr>
            </a:lvl7pPr>
            <a:lvl8pPr marL="3317077" marR="0" lvl="7" indent="-207317" algn="l" rtl="0">
              <a:spcBef>
                <a:spcPts val="417"/>
              </a:spcBef>
              <a:spcAft>
                <a:spcPts val="0"/>
              </a:spcAft>
              <a:buSzPts val="1400"/>
              <a:buNone/>
              <a:defRPr sz="2086" b="0" i="0" u="none" strike="noStrike" cap="none">
                <a:solidFill>
                  <a:schemeClr val="dk1"/>
                </a:solidFill>
                <a:latin typeface="Roboto"/>
                <a:ea typeface="Roboto"/>
                <a:cs typeface="Roboto"/>
                <a:sym typeface="Roboto"/>
              </a:defRPr>
            </a:lvl8pPr>
            <a:lvl9pPr marL="3731712" marR="0" lvl="8" indent="-207317" algn="l" rtl="0">
              <a:spcBef>
                <a:spcPts val="417"/>
              </a:spcBef>
              <a:spcAft>
                <a:spcPts val="0"/>
              </a:spcAft>
              <a:buSzPts val="1400"/>
              <a:buNone/>
              <a:defRPr sz="2086" b="0" i="0" u="none" strike="noStrike" cap="none">
                <a:solidFill>
                  <a:schemeClr val="dk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1753105719"/>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64" y="163468"/>
            <a:ext cx="10972076" cy="783728"/>
          </a:xfrm>
        </p:spPr>
        <p:txBody>
          <a:bodyPr/>
          <a:lstStyle>
            <a:lvl1pPr>
              <a:defRPr sz="3265"/>
            </a:lvl1pPr>
          </a:lstStyle>
          <a:p>
            <a:r>
              <a:rPr lang="en-US" dirty="0"/>
              <a:t>Click to edit slide title</a:t>
            </a:r>
          </a:p>
        </p:txBody>
      </p:sp>
      <p:sp>
        <p:nvSpPr>
          <p:cNvPr id="4" name="Google Shape;11;p56">
            <a:extLst>
              <a:ext uri="{FF2B5EF4-FFF2-40B4-BE49-F238E27FC236}">
                <a16:creationId xmlns:a16="http://schemas.microsoft.com/office/drawing/2014/main" id="{3031DA06-9210-0296-FE35-E969A2DC4D43}"/>
              </a:ext>
            </a:extLst>
          </p:cNvPr>
          <p:cNvSpPr txBox="1">
            <a:spLocks noGrp="1"/>
          </p:cNvSpPr>
          <p:nvPr>
            <p:ph idx="1"/>
          </p:nvPr>
        </p:nvSpPr>
        <p:spPr>
          <a:xfrm>
            <a:off x="609966" y="1339059"/>
            <a:ext cx="10972076" cy="5028913"/>
          </a:xfrm>
          <a:prstGeom prst="rect">
            <a:avLst/>
          </a:prstGeom>
          <a:noFill/>
          <a:ln>
            <a:noFill/>
          </a:ln>
        </p:spPr>
        <p:txBody>
          <a:bodyPr spcFirstLastPara="1" wrap="square" lIns="0" tIns="52150" rIns="104300" bIns="52150" anchor="t" anchorCtr="0">
            <a:noAutofit/>
          </a:bodyPr>
          <a:lstStyle>
            <a:lvl1pPr marL="414635" marR="0" lvl="0" indent="-322494" algn="l" rtl="0">
              <a:lnSpc>
                <a:spcPct val="120000"/>
              </a:lnSpc>
              <a:spcBef>
                <a:spcPts val="363"/>
              </a:spcBef>
              <a:spcAft>
                <a:spcPts val="0"/>
              </a:spcAft>
              <a:buClr>
                <a:srgbClr val="FF9933"/>
              </a:buClr>
              <a:buSzPts val="2000"/>
              <a:buFont typeface="Noto Sans Symbols"/>
              <a:buChar char="▪"/>
              <a:defRPr sz="2177" b="0" i="0" u="none" strike="noStrike" cap="none">
                <a:solidFill>
                  <a:srgbClr val="004084"/>
                </a:solidFill>
                <a:latin typeface="Roboto"/>
                <a:ea typeface="Roboto"/>
                <a:cs typeface="Roboto"/>
                <a:sym typeface="Roboto"/>
              </a:defRPr>
            </a:lvl1pPr>
            <a:lvl2pPr marL="829269" marR="0" lvl="1" indent="-310976" algn="l" rtl="0">
              <a:lnSpc>
                <a:spcPct val="120000"/>
              </a:lnSpc>
              <a:spcBef>
                <a:spcPts val="326"/>
              </a:spcBef>
              <a:spcAft>
                <a:spcPts val="0"/>
              </a:spcAft>
              <a:buClr>
                <a:srgbClr val="004084"/>
              </a:buClr>
              <a:buSzPts val="1800"/>
              <a:buFont typeface="Arial"/>
              <a:buChar char="‒"/>
              <a:defRPr sz="1632" b="0" i="0" u="none" strike="noStrike" cap="none">
                <a:solidFill>
                  <a:srgbClr val="004084"/>
                </a:solidFill>
                <a:latin typeface="Roboto"/>
                <a:ea typeface="Roboto"/>
                <a:cs typeface="Roboto"/>
                <a:sym typeface="Roboto"/>
              </a:defRPr>
            </a:lvl2pPr>
            <a:lvl3pPr marL="1243904" marR="0" lvl="2" indent="-299458" algn="l" rtl="0">
              <a:lnSpc>
                <a:spcPct val="120000"/>
              </a:lnSpc>
              <a:spcBef>
                <a:spcPts val="290"/>
              </a:spcBef>
              <a:spcAft>
                <a:spcPts val="0"/>
              </a:spcAft>
              <a:buClr>
                <a:srgbClr val="004084"/>
              </a:buClr>
              <a:buSzPts val="1600"/>
              <a:buFont typeface="Noto Sans Symbols"/>
              <a:buChar char="▪"/>
              <a:defRPr sz="1451" b="0" i="0" u="none" strike="noStrike" cap="none">
                <a:solidFill>
                  <a:srgbClr val="004084"/>
                </a:solidFill>
                <a:latin typeface="Roboto"/>
                <a:ea typeface="Roboto"/>
                <a:cs typeface="Roboto"/>
                <a:sym typeface="Roboto"/>
              </a:defRPr>
            </a:lvl3pPr>
            <a:lvl4pPr marL="1658539" marR="0" lvl="3" indent="-207317" algn="l" rtl="0">
              <a:spcBef>
                <a:spcPts val="417"/>
              </a:spcBef>
              <a:spcAft>
                <a:spcPts val="0"/>
              </a:spcAft>
              <a:buSzPts val="1400"/>
              <a:buNone/>
              <a:defRPr sz="2086" b="0" i="0" u="none" strike="noStrike" cap="none">
                <a:solidFill>
                  <a:schemeClr val="dk1"/>
                </a:solidFill>
                <a:latin typeface="Roboto"/>
                <a:ea typeface="Roboto"/>
                <a:cs typeface="Roboto"/>
                <a:sym typeface="Roboto"/>
              </a:defRPr>
            </a:lvl4pPr>
            <a:lvl5pPr marL="2073173" marR="0" lvl="4" indent="-207317" algn="l" rtl="0">
              <a:spcBef>
                <a:spcPts val="417"/>
              </a:spcBef>
              <a:spcAft>
                <a:spcPts val="0"/>
              </a:spcAft>
              <a:buSzPts val="1400"/>
              <a:buNone/>
              <a:defRPr sz="2086" b="0" i="0" u="none" strike="noStrike" cap="none">
                <a:solidFill>
                  <a:schemeClr val="dk1"/>
                </a:solidFill>
                <a:latin typeface="Roboto"/>
                <a:ea typeface="Roboto"/>
                <a:cs typeface="Roboto"/>
                <a:sym typeface="Roboto"/>
              </a:defRPr>
            </a:lvl5pPr>
            <a:lvl6pPr marL="2487808" marR="0" lvl="5" indent="-207317" algn="l" rtl="0">
              <a:spcBef>
                <a:spcPts val="417"/>
              </a:spcBef>
              <a:spcAft>
                <a:spcPts val="0"/>
              </a:spcAft>
              <a:buSzPts val="1400"/>
              <a:buNone/>
              <a:defRPr sz="2086" b="0" i="0" u="none" strike="noStrike" cap="none">
                <a:solidFill>
                  <a:schemeClr val="dk1"/>
                </a:solidFill>
                <a:latin typeface="Roboto"/>
                <a:ea typeface="Roboto"/>
                <a:cs typeface="Roboto"/>
                <a:sym typeface="Roboto"/>
              </a:defRPr>
            </a:lvl6pPr>
            <a:lvl7pPr marL="2902443" marR="0" lvl="6" indent="-207317" algn="l" rtl="0">
              <a:spcBef>
                <a:spcPts val="417"/>
              </a:spcBef>
              <a:spcAft>
                <a:spcPts val="0"/>
              </a:spcAft>
              <a:buSzPts val="1400"/>
              <a:buNone/>
              <a:defRPr sz="2086" b="0" i="0" u="none" strike="noStrike" cap="none">
                <a:solidFill>
                  <a:schemeClr val="dk1"/>
                </a:solidFill>
                <a:latin typeface="Roboto"/>
                <a:ea typeface="Roboto"/>
                <a:cs typeface="Roboto"/>
                <a:sym typeface="Roboto"/>
              </a:defRPr>
            </a:lvl7pPr>
            <a:lvl8pPr marL="3317077" marR="0" lvl="7" indent="-207317" algn="l" rtl="0">
              <a:spcBef>
                <a:spcPts val="417"/>
              </a:spcBef>
              <a:spcAft>
                <a:spcPts val="0"/>
              </a:spcAft>
              <a:buSzPts val="1400"/>
              <a:buNone/>
              <a:defRPr sz="2086" b="0" i="0" u="none" strike="noStrike" cap="none">
                <a:solidFill>
                  <a:schemeClr val="dk1"/>
                </a:solidFill>
                <a:latin typeface="Roboto"/>
                <a:ea typeface="Roboto"/>
                <a:cs typeface="Roboto"/>
                <a:sym typeface="Roboto"/>
              </a:defRPr>
            </a:lvl8pPr>
            <a:lvl9pPr marL="3731712" marR="0" lvl="8" indent="-207317" algn="l" rtl="0">
              <a:spcBef>
                <a:spcPts val="417"/>
              </a:spcBef>
              <a:spcAft>
                <a:spcPts val="0"/>
              </a:spcAft>
              <a:buSzPts val="1400"/>
              <a:buNone/>
              <a:defRPr sz="2086" b="0" i="0" u="none" strike="noStrike" cap="none">
                <a:solidFill>
                  <a:schemeClr val="dk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184628251"/>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with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64" y="163468"/>
            <a:ext cx="10972076" cy="783728"/>
          </a:xfrm>
        </p:spPr>
        <p:txBody>
          <a:bodyPr/>
          <a:lstStyle>
            <a:lvl1pPr>
              <a:defRPr sz="3265"/>
            </a:lvl1pPr>
          </a:lstStyle>
          <a:p>
            <a:r>
              <a:rPr lang="en-US" dirty="0"/>
              <a:t>Click to edit slide title</a:t>
            </a:r>
          </a:p>
        </p:txBody>
      </p:sp>
      <p:cxnSp>
        <p:nvCxnSpPr>
          <p:cNvPr id="3" name="Straight Connector 2">
            <a:extLst>
              <a:ext uri="{FF2B5EF4-FFF2-40B4-BE49-F238E27FC236}">
                <a16:creationId xmlns:a16="http://schemas.microsoft.com/office/drawing/2014/main" id="{7C0C3D74-49FB-AC09-E9D8-F53349D6C85D}"/>
              </a:ext>
            </a:extLst>
          </p:cNvPr>
          <p:cNvCxnSpPr>
            <a:cxnSpLocks/>
          </p:cNvCxnSpPr>
          <p:nvPr userDrawn="1"/>
        </p:nvCxnSpPr>
        <p:spPr>
          <a:xfrm>
            <a:off x="629336" y="947196"/>
            <a:ext cx="1381069"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4" name="Google Shape;11;p56">
            <a:extLst>
              <a:ext uri="{FF2B5EF4-FFF2-40B4-BE49-F238E27FC236}">
                <a16:creationId xmlns:a16="http://schemas.microsoft.com/office/drawing/2014/main" id="{0439AF2B-DA0D-AF4E-CC08-F8A8CEB813E9}"/>
              </a:ext>
            </a:extLst>
          </p:cNvPr>
          <p:cNvSpPr txBox="1">
            <a:spLocks noGrp="1"/>
          </p:cNvSpPr>
          <p:nvPr>
            <p:ph idx="1"/>
          </p:nvPr>
        </p:nvSpPr>
        <p:spPr>
          <a:xfrm>
            <a:off x="609966" y="1339059"/>
            <a:ext cx="10972076" cy="5028913"/>
          </a:xfrm>
          <a:prstGeom prst="rect">
            <a:avLst/>
          </a:prstGeom>
          <a:noFill/>
          <a:ln>
            <a:noFill/>
          </a:ln>
        </p:spPr>
        <p:txBody>
          <a:bodyPr spcFirstLastPara="1" wrap="square" lIns="0" tIns="52150" rIns="104300" bIns="52150" anchor="t" anchorCtr="0">
            <a:noAutofit/>
          </a:bodyPr>
          <a:lstStyle>
            <a:lvl1pPr marL="414635" marR="0" lvl="0" indent="-322494" algn="l" rtl="0">
              <a:lnSpc>
                <a:spcPct val="120000"/>
              </a:lnSpc>
              <a:spcBef>
                <a:spcPts val="363"/>
              </a:spcBef>
              <a:spcAft>
                <a:spcPts val="0"/>
              </a:spcAft>
              <a:buClr>
                <a:srgbClr val="FF9933"/>
              </a:buClr>
              <a:buSzPts val="2000"/>
              <a:buFont typeface="Noto Sans Symbols"/>
              <a:buChar char="▪"/>
              <a:defRPr sz="2177" b="0" i="0" u="none" strike="noStrike" cap="none">
                <a:solidFill>
                  <a:srgbClr val="004084"/>
                </a:solidFill>
                <a:latin typeface="Roboto"/>
                <a:ea typeface="Roboto"/>
                <a:cs typeface="Roboto"/>
                <a:sym typeface="Roboto"/>
              </a:defRPr>
            </a:lvl1pPr>
            <a:lvl2pPr marL="829269" marR="0" lvl="1" indent="-310976" algn="l" rtl="0">
              <a:lnSpc>
                <a:spcPct val="120000"/>
              </a:lnSpc>
              <a:spcBef>
                <a:spcPts val="326"/>
              </a:spcBef>
              <a:spcAft>
                <a:spcPts val="0"/>
              </a:spcAft>
              <a:buClr>
                <a:srgbClr val="004084"/>
              </a:buClr>
              <a:buSzPts val="1800"/>
              <a:buFont typeface="Arial"/>
              <a:buChar char="‒"/>
              <a:defRPr sz="1632" b="0" i="0" u="none" strike="noStrike" cap="none">
                <a:solidFill>
                  <a:srgbClr val="004084"/>
                </a:solidFill>
                <a:latin typeface="Roboto"/>
                <a:ea typeface="Roboto"/>
                <a:cs typeface="Roboto"/>
                <a:sym typeface="Roboto"/>
              </a:defRPr>
            </a:lvl2pPr>
            <a:lvl3pPr marL="1243904" marR="0" lvl="2" indent="-299458" algn="l" rtl="0">
              <a:lnSpc>
                <a:spcPct val="120000"/>
              </a:lnSpc>
              <a:spcBef>
                <a:spcPts val="290"/>
              </a:spcBef>
              <a:spcAft>
                <a:spcPts val="0"/>
              </a:spcAft>
              <a:buClr>
                <a:srgbClr val="004084"/>
              </a:buClr>
              <a:buSzPts val="1600"/>
              <a:buFont typeface="Noto Sans Symbols"/>
              <a:buChar char="▪"/>
              <a:defRPr sz="1451" b="0" i="0" u="none" strike="noStrike" cap="none">
                <a:solidFill>
                  <a:srgbClr val="004084"/>
                </a:solidFill>
                <a:latin typeface="Roboto"/>
                <a:ea typeface="Roboto"/>
                <a:cs typeface="Roboto"/>
                <a:sym typeface="Roboto"/>
              </a:defRPr>
            </a:lvl3pPr>
            <a:lvl4pPr marL="1658539" marR="0" lvl="3" indent="-207317" algn="l" rtl="0">
              <a:spcBef>
                <a:spcPts val="417"/>
              </a:spcBef>
              <a:spcAft>
                <a:spcPts val="0"/>
              </a:spcAft>
              <a:buSzPts val="1400"/>
              <a:buNone/>
              <a:defRPr sz="2086" b="0" i="0" u="none" strike="noStrike" cap="none">
                <a:solidFill>
                  <a:schemeClr val="dk1"/>
                </a:solidFill>
                <a:latin typeface="Roboto"/>
                <a:ea typeface="Roboto"/>
                <a:cs typeface="Roboto"/>
                <a:sym typeface="Roboto"/>
              </a:defRPr>
            </a:lvl4pPr>
            <a:lvl5pPr marL="2073173" marR="0" lvl="4" indent="-207317" algn="l" rtl="0">
              <a:spcBef>
                <a:spcPts val="417"/>
              </a:spcBef>
              <a:spcAft>
                <a:spcPts val="0"/>
              </a:spcAft>
              <a:buSzPts val="1400"/>
              <a:buNone/>
              <a:defRPr sz="2086" b="0" i="0" u="none" strike="noStrike" cap="none">
                <a:solidFill>
                  <a:schemeClr val="dk1"/>
                </a:solidFill>
                <a:latin typeface="Roboto"/>
                <a:ea typeface="Roboto"/>
                <a:cs typeface="Roboto"/>
                <a:sym typeface="Roboto"/>
              </a:defRPr>
            </a:lvl5pPr>
            <a:lvl6pPr marL="2487808" marR="0" lvl="5" indent="-207317" algn="l" rtl="0">
              <a:spcBef>
                <a:spcPts val="417"/>
              </a:spcBef>
              <a:spcAft>
                <a:spcPts val="0"/>
              </a:spcAft>
              <a:buSzPts val="1400"/>
              <a:buNone/>
              <a:defRPr sz="2086" b="0" i="0" u="none" strike="noStrike" cap="none">
                <a:solidFill>
                  <a:schemeClr val="dk1"/>
                </a:solidFill>
                <a:latin typeface="Roboto"/>
                <a:ea typeface="Roboto"/>
                <a:cs typeface="Roboto"/>
                <a:sym typeface="Roboto"/>
              </a:defRPr>
            </a:lvl6pPr>
            <a:lvl7pPr marL="2902443" marR="0" lvl="6" indent="-207317" algn="l" rtl="0">
              <a:spcBef>
                <a:spcPts val="417"/>
              </a:spcBef>
              <a:spcAft>
                <a:spcPts val="0"/>
              </a:spcAft>
              <a:buSzPts val="1400"/>
              <a:buNone/>
              <a:defRPr sz="2086" b="0" i="0" u="none" strike="noStrike" cap="none">
                <a:solidFill>
                  <a:schemeClr val="dk1"/>
                </a:solidFill>
                <a:latin typeface="Roboto"/>
                <a:ea typeface="Roboto"/>
                <a:cs typeface="Roboto"/>
                <a:sym typeface="Roboto"/>
              </a:defRPr>
            </a:lvl7pPr>
            <a:lvl8pPr marL="3317077" marR="0" lvl="7" indent="-207317" algn="l" rtl="0">
              <a:spcBef>
                <a:spcPts val="417"/>
              </a:spcBef>
              <a:spcAft>
                <a:spcPts val="0"/>
              </a:spcAft>
              <a:buSzPts val="1400"/>
              <a:buNone/>
              <a:defRPr sz="2086" b="0" i="0" u="none" strike="noStrike" cap="none">
                <a:solidFill>
                  <a:schemeClr val="dk1"/>
                </a:solidFill>
                <a:latin typeface="Roboto"/>
                <a:ea typeface="Roboto"/>
                <a:cs typeface="Roboto"/>
                <a:sym typeface="Roboto"/>
              </a:defRPr>
            </a:lvl8pPr>
            <a:lvl9pPr marL="3731712" marR="0" lvl="8" indent="-207317" algn="l" rtl="0">
              <a:spcBef>
                <a:spcPts val="417"/>
              </a:spcBef>
              <a:spcAft>
                <a:spcPts val="0"/>
              </a:spcAft>
              <a:buSzPts val="1400"/>
              <a:buNone/>
              <a:defRPr sz="2086" b="0" i="0" u="none" strike="noStrike" cap="none">
                <a:solidFill>
                  <a:schemeClr val="dk1"/>
                </a:solidFill>
                <a:latin typeface="Roboto"/>
                <a:ea typeface="Roboto"/>
                <a:cs typeface="Roboto"/>
                <a:sym typeface="Roboto"/>
              </a:defRPr>
            </a:lvl9pPr>
          </a:lstStyle>
          <a:p>
            <a:endParaRPr dirty="0"/>
          </a:p>
        </p:txBody>
      </p:sp>
      <p:pic>
        <p:nvPicPr>
          <p:cNvPr id="5" name="Graphic 4">
            <a:extLst>
              <a:ext uri="{FF2B5EF4-FFF2-40B4-BE49-F238E27FC236}">
                <a16:creationId xmlns:a16="http://schemas.microsoft.com/office/drawing/2014/main" id="{B67D5D23-0611-D5CF-6F21-4AF3D465D8F7}"/>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03317" y="103471"/>
            <a:ext cx="1141026" cy="461045"/>
          </a:xfrm>
          <a:prstGeom prst="rect">
            <a:avLst/>
          </a:prstGeom>
        </p:spPr>
      </p:pic>
    </p:spTree>
    <p:extLst>
      <p:ext uri="{BB962C8B-B14F-4D97-AF65-F5344CB8AC3E}">
        <p14:creationId xmlns:p14="http://schemas.microsoft.com/office/powerpoint/2010/main" val="395584201"/>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64" y="163468"/>
            <a:ext cx="10972076" cy="783728"/>
          </a:xfrm>
        </p:spPr>
        <p:txBody>
          <a:bodyPr/>
          <a:lstStyle>
            <a:lvl1pPr>
              <a:defRPr sz="3265"/>
            </a:lvl1pPr>
          </a:lstStyle>
          <a:p>
            <a:r>
              <a:rPr lang="en-US" dirty="0"/>
              <a:t>Click to edit slide title</a:t>
            </a:r>
          </a:p>
        </p:txBody>
      </p:sp>
      <p:pic>
        <p:nvPicPr>
          <p:cNvPr id="3" name="Graphic 2">
            <a:extLst>
              <a:ext uri="{FF2B5EF4-FFF2-40B4-BE49-F238E27FC236}">
                <a16:creationId xmlns:a16="http://schemas.microsoft.com/office/drawing/2014/main" id="{A14A6B10-7FCA-BF4E-690A-C66250B6268E}"/>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03317" y="103471"/>
            <a:ext cx="1141026" cy="461045"/>
          </a:xfrm>
          <a:prstGeom prst="rect">
            <a:avLst/>
          </a:prstGeom>
        </p:spPr>
      </p:pic>
    </p:spTree>
    <p:extLst>
      <p:ext uri="{BB962C8B-B14F-4D97-AF65-F5344CB8AC3E}">
        <p14:creationId xmlns:p14="http://schemas.microsoft.com/office/powerpoint/2010/main" val="2749826780"/>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with UN 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9672CB-8785-4463-9030-C4587EEF7A80}"/>
              </a:ext>
            </a:extLst>
          </p:cNvPr>
          <p:cNvPicPr>
            <a:picLocks noChangeAspect="1"/>
          </p:cNvPicPr>
          <p:nvPr userDrawn="1"/>
        </p:nvPicPr>
        <p:blipFill>
          <a:blip r:embed="rId2" cstate="email">
            <a:alphaModFix amt="84000"/>
            <a:extLst>
              <a:ext uri="{28A0092B-C50C-407E-A947-70E740481C1C}">
                <a14:useLocalDpi xmlns:a14="http://schemas.microsoft.com/office/drawing/2010/main" val="0"/>
              </a:ext>
            </a:extLst>
          </a:blip>
          <a:stretch>
            <a:fillRect/>
          </a:stretch>
        </p:blipFill>
        <p:spPr>
          <a:xfrm>
            <a:off x="925790" y="-163468"/>
            <a:ext cx="9984887" cy="6858000"/>
          </a:xfrm>
          <a:prstGeom prst="rect">
            <a:avLst/>
          </a:prstGeom>
        </p:spPr>
      </p:pic>
      <p:sp>
        <p:nvSpPr>
          <p:cNvPr id="2" name="Title 1"/>
          <p:cNvSpPr>
            <a:spLocks noGrp="1"/>
          </p:cNvSpPr>
          <p:nvPr>
            <p:ph type="title" hasCustomPrompt="1"/>
          </p:nvPr>
        </p:nvSpPr>
        <p:spPr>
          <a:xfrm>
            <a:off x="609964" y="163468"/>
            <a:ext cx="10972076" cy="783728"/>
          </a:xfrm>
        </p:spPr>
        <p:txBody>
          <a:bodyPr/>
          <a:lstStyle>
            <a:lvl1pPr>
              <a:defRPr sz="3265"/>
            </a:lvl1pPr>
          </a:lstStyle>
          <a:p>
            <a:r>
              <a:rPr lang="en-US" dirty="0"/>
              <a:t>Click to edit slide title</a:t>
            </a:r>
          </a:p>
        </p:txBody>
      </p:sp>
    </p:spTree>
    <p:extLst>
      <p:ext uri="{BB962C8B-B14F-4D97-AF65-F5344CB8AC3E}">
        <p14:creationId xmlns:p14="http://schemas.microsoft.com/office/powerpoint/2010/main" val="1060648109"/>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9"/>
        <p:cNvGrpSpPr/>
        <p:nvPr/>
      </p:nvGrpSpPr>
      <p:grpSpPr>
        <a:xfrm>
          <a:off x="0" y="0"/>
          <a:ext cx="0" cy="0"/>
          <a:chOff x="0" y="0"/>
          <a:chExt cx="0" cy="0"/>
        </a:xfrm>
      </p:grpSpPr>
      <p:sp>
        <p:nvSpPr>
          <p:cNvPr id="10" name="Google Shape;10;p56"/>
          <p:cNvSpPr txBox="1">
            <a:spLocks noGrp="1"/>
          </p:cNvSpPr>
          <p:nvPr>
            <p:ph type="title"/>
          </p:nvPr>
        </p:nvSpPr>
        <p:spPr>
          <a:xfrm>
            <a:off x="609966" y="163470"/>
            <a:ext cx="10972076" cy="1061710"/>
          </a:xfrm>
          <a:prstGeom prst="rect">
            <a:avLst/>
          </a:prstGeom>
          <a:noFill/>
          <a:ln>
            <a:noFill/>
          </a:ln>
        </p:spPr>
        <p:txBody>
          <a:bodyPr spcFirstLastPara="1" wrap="square" lIns="0" tIns="52150" rIns="104300" bIns="52150" anchor="ctr" anchorCtr="0">
            <a:noAutofit/>
          </a:bodyPr>
          <a:lstStyle>
            <a:lvl1pPr marR="0" lvl="0" algn="l" rtl="0">
              <a:spcBef>
                <a:spcPts val="0"/>
              </a:spcBef>
              <a:spcAft>
                <a:spcPts val="0"/>
              </a:spcAft>
              <a:buSzPts val="1400"/>
              <a:buNone/>
              <a:defRPr sz="2800" b="1" i="0" u="none" strike="noStrike" cap="none">
                <a:solidFill>
                  <a:schemeClr val="accent1"/>
                </a:solidFill>
                <a:latin typeface="Roboto Black"/>
                <a:ea typeface="Roboto Black"/>
                <a:cs typeface="Roboto Black"/>
                <a:sym typeface="Roboto Black"/>
              </a:defRPr>
            </a:lvl1pPr>
            <a:lvl2pPr marR="0" lvl="1" algn="l" rtl="0">
              <a:spcBef>
                <a:spcPts val="0"/>
              </a:spcBef>
              <a:spcAft>
                <a:spcPts val="0"/>
              </a:spcAft>
              <a:buSzPts val="1400"/>
              <a:buNone/>
              <a:defRPr sz="4500" b="1" i="0" u="none" strike="noStrike" cap="none">
                <a:solidFill>
                  <a:srgbClr val="25A2E3"/>
                </a:solidFill>
                <a:latin typeface="Helvetica Neue"/>
                <a:ea typeface="Helvetica Neue"/>
                <a:cs typeface="Helvetica Neue"/>
                <a:sym typeface="Helvetica Neue"/>
              </a:defRPr>
            </a:lvl2pPr>
            <a:lvl3pPr marR="0" lvl="2" algn="l" rtl="0">
              <a:spcBef>
                <a:spcPts val="0"/>
              </a:spcBef>
              <a:spcAft>
                <a:spcPts val="0"/>
              </a:spcAft>
              <a:buSzPts val="1400"/>
              <a:buNone/>
              <a:defRPr sz="4500" b="1" i="0" u="none" strike="noStrike" cap="none">
                <a:solidFill>
                  <a:srgbClr val="25A2E3"/>
                </a:solidFill>
                <a:latin typeface="Helvetica Neue"/>
                <a:ea typeface="Helvetica Neue"/>
                <a:cs typeface="Helvetica Neue"/>
                <a:sym typeface="Helvetica Neue"/>
              </a:defRPr>
            </a:lvl3pPr>
            <a:lvl4pPr marR="0" lvl="3" algn="l" rtl="0">
              <a:spcBef>
                <a:spcPts val="0"/>
              </a:spcBef>
              <a:spcAft>
                <a:spcPts val="0"/>
              </a:spcAft>
              <a:buSzPts val="1400"/>
              <a:buNone/>
              <a:defRPr sz="4500" b="1" i="0" u="none" strike="noStrike" cap="none">
                <a:solidFill>
                  <a:srgbClr val="25A2E3"/>
                </a:solidFill>
                <a:latin typeface="Helvetica Neue"/>
                <a:ea typeface="Helvetica Neue"/>
                <a:cs typeface="Helvetica Neue"/>
                <a:sym typeface="Helvetica Neue"/>
              </a:defRPr>
            </a:lvl4pPr>
            <a:lvl5pPr marR="0" lvl="4" algn="l" rtl="0">
              <a:spcBef>
                <a:spcPts val="0"/>
              </a:spcBef>
              <a:spcAft>
                <a:spcPts val="0"/>
              </a:spcAft>
              <a:buSzPts val="1400"/>
              <a:buNone/>
              <a:defRPr sz="4500" b="1" i="0" u="none" strike="noStrike" cap="none">
                <a:solidFill>
                  <a:srgbClr val="25A2E3"/>
                </a:solidFill>
                <a:latin typeface="Helvetica Neue"/>
                <a:ea typeface="Helvetica Neue"/>
                <a:cs typeface="Helvetica Neue"/>
                <a:sym typeface="Helvetica Neue"/>
              </a:defRPr>
            </a:lvl5pPr>
            <a:lvl6pPr marR="0" lvl="5" algn="l" rtl="0">
              <a:spcBef>
                <a:spcPts val="0"/>
              </a:spcBef>
              <a:spcAft>
                <a:spcPts val="0"/>
              </a:spcAft>
              <a:buSzPts val="1400"/>
              <a:buNone/>
              <a:defRPr sz="5000" b="1" i="0" u="none" strike="noStrike" cap="none">
                <a:solidFill>
                  <a:srgbClr val="25A2E3"/>
                </a:solidFill>
                <a:latin typeface="Arial"/>
                <a:ea typeface="Arial"/>
                <a:cs typeface="Arial"/>
                <a:sym typeface="Arial"/>
              </a:defRPr>
            </a:lvl6pPr>
            <a:lvl7pPr marR="0" lvl="6" algn="l" rtl="0">
              <a:spcBef>
                <a:spcPts val="0"/>
              </a:spcBef>
              <a:spcAft>
                <a:spcPts val="0"/>
              </a:spcAft>
              <a:buSzPts val="1400"/>
              <a:buNone/>
              <a:defRPr sz="5000" b="1" i="0" u="none" strike="noStrike" cap="none">
                <a:solidFill>
                  <a:srgbClr val="25A2E3"/>
                </a:solidFill>
                <a:latin typeface="Arial"/>
                <a:ea typeface="Arial"/>
                <a:cs typeface="Arial"/>
                <a:sym typeface="Arial"/>
              </a:defRPr>
            </a:lvl7pPr>
            <a:lvl8pPr marR="0" lvl="7" algn="l" rtl="0">
              <a:spcBef>
                <a:spcPts val="0"/>
              </a:spcBef>
              <a:spcAft>
                <a:spcPts val="0"/>
              </a:spcAft>
              <a:buSzPts val="1400"/>
              <a:buNone/>
              <a:defRPr sz="5000" b="1" i="0" u="none" strike="noStrike" cap="none">
                <a:solidFill>
                  <a:srgbClr val="25A2E3"/>
                </a:solidFill>
                <a:latin typeface="Arial"/>
                <a:ea typeface="Arial"/>
                <a:cs typeface="Arial"/>
                <a:sym typeface="Arial"/>
              </a:defRPr>
            </a:lvl8pPr>
            <a:lvl9pPr marR="0" lvl="8" algn="l" rtl="0">
              <a:spcBef>
                <a:spcPts val="0"/>
              </a:spcBef>
              <a:spcAft>
                <a:spcPts val="0"/>
              </a:spcAft>
              <a:buSzPts val="1400"/>
              <a:buNone/>
              <a:defRPr sz="5000" b="1" i="0" u="none" strike="noStrike" cap="none">
                <a:solidFill>
                  <a:srgbClr val="25A2E3"/>
                </a:solidFill>
                <a:latin typeface="Arial"/>
                <a:ea typeface="Arial"/>
                <a:cs typeface="Arial"/>
                <a:sym typeface="Arial"/>
              </a:defRPr>
            </a:lvl9pPr>
          </a:lstStyle>
          <a:p>
            <a:endParaRPr dirty="0"/>
          </a:p>
        </p:txBody>
      </p:sp>
      <p:sp>
        <p:nvSpPr>
          <p:cNvPr id="11" name="Google Shape;11;p56"/>
          <p:cNvSpPr txBox="1">
            <a:spLocks noGrp="1"/>
          </p:cNvSpPr>
          <p:nvPr>
            <p:ph type="body" idx="1"/>
          </p:nvPr>
        </p:nvSpPr>
        <p:spPr>
          <a:xfrm>
            <a:off x="609966" y="1339059"/>
            <a:ext cx="10972076" cy="5028913"/>
          </a:xfrm>
          <a:prstGeom prst="rect">
            <a:avLst/>
          </a:prstGeom>
          <a:noFill/>
          <a:ln>
            <a:noFill/>
          </a:ln>
        </p:spPr>
        <p:txBody>
          <a:bodyPr spcFirstLastPara="1" wrap="square" lIns="0" tIns="52150" rIns="104300" bIns="52150" anchor="t" anchorCtr="0">
            <a:noAutofit/>
          </a:bodyPr>
          <a:lstStyle>
            <a:lvl1pPr marL="457200" marR="0" lvl="0" indent="-355600" algn="l" rtl="0">
              <a:lnSpc>
                <a:spcPct val="120000"/>
              </a:lnSpc>
              <a:spcBef>
                <a:spcPts val="400"/>
              </a:spcBef>
              <a:spcAft>
                <a:spcPts val="0"/>
              </a:spcAft>
              <a:buClr>
                <a:srgbClr val="FF9933"/>
              </a:buClr>
              <a:buSzPts val="2000"/>
              <a:buFont typeface="Noto Sans Symbols"/>
              <a:buChar char="▪"/>
              <a:defRPr sz="2000" b="0" i="0" u="none" strike="noStrike" cap="none">
                <a:solidFill>
                  <a:srgbClr val="004084"/>
                </a:solidFill>
                <a:latin typeface="Roboto"/>
                <a:ea typeface="Roboto"/>
                <a:cs typeface="Roboto"/>
                <a:sym typeface="Roboto"/>
              </a:defRPr>
            </a:lvl1pPr>
            <a:lvl2pPr marL="914400" marR="0" lvl="1" indent="-342900" algn="l" rtl="0">
              <a:lnSpc>
                <a:spcPct val="120000"/>
              </a:lnSpc>
              <a:spcBef>
                <a:spcPts val="360"/>
              </a:spcBef>
              <a:spcAft>
                <a:spcPts val="0"/>
              </a:spcAft>
              <a:buClr>
                <a:srgbClr val="004084"/>
              </a:buClr>
              <a:buSzPts val="1800"/>
              <a:buFont typeface="Arial"/>
              <a:buChar char="‒"/>
              <a:defRPr sz="1800" b="0" i="0" u="none" strike="noStrike" cap="none">
                <a:solidFill>
                  <a:srgbClr val="004084"/>
                </a:solidFill>
                <a:latin typeface="Roboto"/>
                <a:ea typeface="Roboto"/>
                <a:cs typeface="Roboto"/>
                <a:sym typeface="Roboto"/>
              </a:defRPr>
            </a:lvl2pPr>
            <a:lvl3pPr marL="1371600" marR="0" lvl="2" indent="-330200" algn="l" rtl="0">
              <a:lnSpc>
                <a:spcPct val="120000"/>
              </a:lnSpc>
              <a:spcBef>
                <a:spcPts val="320"/>
              </a:spcBef>
              <a:spcAft>
                <a:spcPts val="0"/>
              </a:spcAft>
              <a:buClr>
                <a:srgbClr val="004084"/>
              </a:buClr>
              <a:buSzPts val="1600"/>
              <a:buFont typeface="Noto Sans Symbols"/>
              <a:buChar char="▪"/>
              <a:defRPr sz="1600" b="0" i="0" u="none" strike="noStrike" cap="none">
                <a:solidFill>
                  <a:srgbClr val="004084"/>
                </a:solidFill>
                <a:latin typeface="Roboto"/>
                <a:ea typeface="Roboto"/>
                <a:cs typeface="Roboto"/>
                <a:sym typeface="Roboto"/>
              </a:defRPr>
            </a:lvl3pPr>
            <a:lvl4pPr marL="1828800" marR="0" lvl="3" indent="-228600" algn="l" rtl="0">
              <a:spcBef>
                <a:spcPts val="460"/>
              </a:spcBef>
              <a:spcAft>
                <a:spcPts val="0"/>
              </a:spcAft>
              <a:buSzPts val="1400"/>
              <a:buNone/>
              <a:defRPr sz="2300" b="0" i="0" u="none" strike="noStrike" cap="none">
                <a:solidFill>
                  <a:schemeClr val="dk1"/>
                </a:solidFill>
                <a:latin typeface="Roboto"/>
                <a:ea typeface="Roboto"/>
                <a:cs typeface="Roboto"/>
                <a:sym typeface="Roboto"/>
              </a:defRPr>
            </a:lvl4pPr>
            <a:lvl5pPr marL="2286000" marR="0" lvl="4" indent="-228600" algn="l" rtl="0">
              <a:spcBef>
                <a:spcPts val="460"/>
              </a:spcBef>
              <a:spcAft>
                <a:spcPts val="0"/>
              </a:spcAft>
              <a:buSzPts val="1400"/>
              <a:buNone/>
              <a:defRPr sz="2300" b="0" i="0" u="none" strike="noStrike" cap="none">
                <a:solidFill>
                  <a:schemeClr val="dk1"/>
                </a:solidFill>
                <a:latin typeface="Roboto"/>
                <a:ea typeface="Roboto"/>
                <a:cs typeface="Roboto"/>
                <a:sym typeface="Roboto"/>
              </a:defRPr>
            </a:lvl5pPr>
            <a:lvl6pPr marL="2743200" marR="0" lvl="5" indent="-228600" algn="l" rtl="0">
              <a:spcBef>
                <a:spcPts val="460"/>
              </a:spcBef>
              <a:spcAft>
                <a:spcPts val="0"/>
              </a:spcAft>
              <a:buSzPts val="1400"/>
              <a:buNone/>
              <a:defRPr sz="2300" b="0" i="0" u="none" strike="noStrike" cap="none">
                <a:solidFill>
                  <a:schemeClr val="dk1"/>
                </a:solidFill>
                <a:latin typeface="Roboto"/>
                <a:ea typeface="Roboto"/>
                <a:cs typeface="Roboto"/>
                <a:sym typeface="Roboto"/>
              </a:defRPr>
            </a:lvl6pPr>
            <a:lvl7pPr marL="3200400" marR="0" lvl="6" indent="-228600" algn="l" rtl="0">
              <a:spcBef>
                <a:spcPts val="460"/>
              </a:spcBef>
              <a:spcAft>
                <a:spcPts val="0"/>
              </a:spcAft>
              <a:buSzPts val="1400"/>
              <a:buNone/>
              <a:defRPr sz="2300" b="0" i="0" u="none" strike="noStrike" cap="none">
                <a:solidFill>
                  <a:schemeClr val="dk1"/>
                </a:solidFill>
                <a:latin typeface="Roboto"/>
                <a:ea typeface="Roboto"/>
                <a:cs typeface="Roboto"/>
                <a:sym typeface="Roboto"/>
              </a:defRPr>
            </a:lvl7pPr>
            <a:lvl8pPr marL="3657600" marR="0" lvl="7" indent="-228600" algn="l" rtl="0">
              <a:spcBef>
                <a:spcPts val="460"/>
              </a:spcBef>
              <a:spcAft>
                <a:spcPts val="0"/>
              </a:spcAft>
              <a:buSzPts val="1400"/>
              <a:buNone/>
              <a:defRPr sz="2300" b="0" i="0" u="none" strike="noStrike" cap="none">
                <a:solidFill>
                  <a:schemeClr val="dk1"/>
                </a:solidFill>
                <a:latin typeface="Roboto"/>
                <a:ea typeface="Roboto"/>
                <a:cs typeface="Roboto"/>
                <a:sym typeface="Roboto"/>
              </a:defRPr>
            </a:lvl8pPr>
            <a:lvl9pPr marL="4114800" marR="0" lvl="8" indent="-228600" algn="l" rtl="0">
              <a:spcBef>
                <a:spcPts val="460"/>
              </a:spcBef>
              <a:spcAft>
                <a:spcPts val="0"/>
              </a:spcAft>
              <a:buSzPts val="1400"/>
              <a:buNone/>
              <a:defRPr sz="2300" b="0" i="0" u="none" strike="noStrike" cap="none">
                <a:solidFill>
                  <a:schemeClr val="dk1"/>
                </a:solidFill>
                <a:latin typeface="Roboto"/>
                <a:ea typeface="Roboto"/>
                <a:cs typeface="Roboto"/>
                <a:sym typeface="Roboto"/>
              </a:defRPr>
            </a:lvl9pPr>
          </a:lstStyle>
          <a:p>
            <a:endParaRPr dirty="0"/>
          </a:p>
        </p:txBody>
      </p:sp>
      <p:pic>
        <p:nvPicPr>
          <p:cNvPr id="12" name="Google Shape;12;p56">
            <a:extLst>
              <a:ext uri="{C183D7F6-B498-43B3-948B-1728B52AA6E4}">
                <adec:decorative xmlns:adec="http://schemas.microsoft.com/office/drawing/2017/decorative" val="1"/>
              </a:ext>
            </a:extLst>
          </p:cNvPr>
          <p:cNvPicPr preferRelativeResize="0"/>
          <p:nvPr/>
        </p:nvPicPr>
        <p:blipFill rotWithShape="1">
          <a:blip r:embed="rId16">
            <a:alphaModFix/>
          </a:blip>
          <a:srcRect/>
          <a:stretch/>
        </p:blipFill>
        <p:spPr>
          <a:xfrm>
            <a:off x="0" y="-6923"/>
            <a:ext cx="12192000" cy="65303"/>
          </a:xfrm>
          <a:prstGeom prst="rect">
            <a:avLst/>
          </a:prstGeom>
          <a:noFill/>
          <a:ln>
            <a:noFill/>
          </a:ln>
        </p:spPr>
      </p:pic>
      <p:sp>
        <p:nvSpPr>
          <p:cNvPr id="15" name="Google Shape;15;p56" descr="Copyright to the United Nations Office for Disaster Risk Reduction"/>
          <p:cNvSpPr txBox="1"/>
          <p:nvPr/>
        </p:nvSpPr>
        <p:spPr>
          <a:xfrm>
            <a:off x="595484" y="6367976"/>
            <a:ext cx="10740259" cy="188322"/>
          </a:xfrm>
          <a:prstGeom prst="rect">
            <a:avLst/>
          </a:prstGeom>
          <a:noFill/>
          <a:ln>
            <a:noFill/>
          </a:ln>
        </p:spPr>
        <p:txBody>
          <a:bodyPr spcFirstLastPara="1" wrap="square" lIns="62185" tIns="31084" rIns="62185" bIns="31084" anchor="t" anchorCtr="0">
            <a:spAutoFit/>
          </a:bodyPr>
          <a:lstStyle/>
          <a:p>
            <a:pPr marL="0" marR="0" lvl="0" indent="0" algn="l" rtl="0">
              <a:spcBef>
                <a:spcPts val="0"/>
              </a:spcBef>
              <a:spcAft>
                <a:spcPts val="0"/>
              </a:spcAft>
              <a:buNone/>
            </a:pPr>
            <a:r>
              <a:rPr lang="en-US" sz="816" b="0" i="0" u="none" strike="noStrike" cap="none">
                <a:solidFill>
                  <a:srgbClr val="9FBDD6"/>
                </a:solidFill>
                <a:latin typeface="Roboto"/>
                <a:ea typeface="Roboto"/>
                <a:cs typeface="Roboto"/>
                <a:sym typeface="Roboto"/>
              </a:rPr>
              <a:t>© UNDRR – United Nations Office for Disaster Risk Reduction</a:t>
            </a:r>
            <a:endParaRPr sz="816">
              <a:solidFill>
                <a:srgbClr val="9FBDD6"/>
              </a:solidFill>
              <a:latin typeface="Roboto"/>
              <a:ea typeface="Roboto"/>
              <a:cs typeface="Roboto"/>
              <a:sym typeface="Roboto"/>
            </a:endParaRPr>
          </a:p>
        </p:txBody>
      </p:sp>
    </p:spTree>
    <p:extLst>
      <p:ext uri="{BB962C8B-B14F-4D97-AF65-F5344CB8AC3E}">
        <p14:creationId xmlns:p14="http://schemas.microsoft.com/office/powerpoint/2010/main" val="1459546843"/>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ransition spd="slow">
    <p:push/>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65" b="0" i="0" u="none" strike="noStrike" cap="none" baseline="0">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235">
          <p15:clr>
            <a:srgbClr val="F26B43"/>
          </p15:clr>
        </p15:guide>
        <p15:guide id="2" pos="8055">
          <p15:clr>
            <a:srgbClr val="F26B43"/>
          </p15:clr>
        </p15:guide>
        <p15:guide id="3" pos="415">
          <p15:clr>
            <a:srgbClr val="F26B43"/>
          </p15:clr>
        </p15:guide>
        <p15:guide id="4" orient="horz" pos="2381">
          <p15:clr>
            <a:srgbClr val="F26B43"/>
          </p15:clr>
        </p15:guide>
        <p15:guide id="5" orient="horz" pos="93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0C8DC25-8A62-E7B6-D7F6-C1F431050A54}"/>
              </a:ext>
            </a:extLst>
          </p:cNvPr>
          <p:cNvSpPr>
            <a:spLocks noGrp="1"/>
          </p:cNvSpPr>
          <p:nvPr>
            <p:ph type="title" idx="4294967295"/>
          </p:nvPr>
        </p:nvSpPr>
        <p:spPr>
          <a:xfrm>
            <a:off x="595343" y="718395"/>
            <a:ext cx="10972076" cy="1061710"/>
          </a:xfrm>
        </p:spPr>
        <p:txBody>
          <a:bodyPr/>
          <a:lstStyle/>
          <a:p>
            <a:r>
              <a:rPr lang="en-US" sz="3600" dirty="0"/>
              <a:t>Quick Risk Estimation Tool for Integrated Climate and Disaster Risks (Climate QRE)</a:t>
            </a:r>
            <a:endParaRPr lang="en-GB" sz="3200" dirty="0"/>
          </a:p>
        </p:txBody>
      </p:sp>
    </p:spTree>
    <p:extLst>
      <p:ext uri="{BB962C8B-B14F-4D97-AF65-F5344CB8AC3E}">
        <p14:creationId xmlns:p14="http://schemas.microsoft.com/office/powerpoint/2010/main" val="294161131"/>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E02185-1D09-8384-2D2E-EE323F3324B5}"/>
              </a:ext>
            </a:extLst>
          </p:cNvPr>
          <p:cNvSpPr>
            <a:spLocks noGrp="1"/>
          </p:cNvSpPr>
          <p:nvPr>
            <p:ph type="title"/>
          </p:nvPr>
        </p:nvSpPr>
        <p:spPr/>
        <p:txBody>
          <a:bodyPr/>
          <a:lstStyle/>
          <a:p>
            <a:r>
              <a:rPr lang="en-US" sz="3200" dirty="0"/>
              <a:t>3. Instructions</a:t>
            </a:r>
          </a:p>
        </p:txBody>
      </p:sp>
      <p:pic>
        <p:nvPicPr>
          <p:cNvPr id="5" name="Picture 4" descr="Screenshot of the worksheet 3. Instructions">
            <a:extLst>
              <a:ext uri="{FF2B5EF4-FFF2-40B4-BE49-F238E27FC236}">
                <a16:creationId xmlns:a16="http://schemas.microsoft.com/office/drawing/2014/main" id="{20992777-A0D8-3370-11BA-33A6B103AA1F}"/>
              </a:ext>
            </a:extLst>
          </p:cNvPr>
          <p:cNvPicPr>
            <a:picLocks noChangeAspect="1"/>
          </p:cNvPicPr>
          <p:nvPr/>
        </p:nvPicPr>
        <p:blipFill>
          <a:blip r:embed="rId3"/>
          <a:stretch>
            <a:fillRect/>
          </a:stretch>
        </p:blipFill>
        <p:spPr>
          <a:xfrm>
            <a:off x="1909010" y="1197374"/>
            <a:ext cx="7737408" cy="4463251"/>
          </a:xfrm>
          <a:prstGeom prst="rect">
            <a:avLst/>
          </a:prstGeom>
          <a:ln>
            <a:solidFill>
              <a:srgbClr val="000000"/>
            </a:solidFill>
          </a:ln>
        </p:spPr>
      </p:pic>
      <p:sp>
        <p:nvSpPr>
          <p:cNvPr id="6" name="TextBox 5">
            <a:extLst>
              <a:ext uri="{FF2B5EF4-FFF2-40B4-BE49-F238E27FC236}">
                <a16:creationId xmlns:a16="http://schemas.microsoft.com/office/drawing/2014/main" id="{7FEDDE3A-336A-86CB-40D6-600C9D65B995}"/>
              </a:ext>
            </a:extLst>
          </p:cNvPr>
          <p:cNvSpPr txBox="1"/>
          <p:nvPr/>
        </p:nvSpPr>
        <p:spPr>
          <a:xfrm>
            <a:off x="1979525" y="5726137"/>
            <a:ext cx="9033468" cy="369332"/>
          </a:xfrm>
          <a:prstGeom prst="rect">
            <a:avLst/>
          </a:prstGeom>
          <a:noFill/>
        </p:spPr>
        <p:txBody>
          <a:bodyPr wrap="square">
            <a:spAutoFit/>
          </a:bodyPr>
          <a:lstStyle/>
          <a:p>
            <a:r>
              <a:rPr lang="en-US" dirty="0">
                <a:solidFill>
                  <a:srgbClr val="000000"/>
                </a:solidFill>
              </a:rPr>
              <a:t>– Provide instructions on how to use the Tool</a:t>
            </a:r>
            <a:endParaRPr lang="en-GB" dirty="0">
              <a:solidFill>
                <a:srgbClr val="000000"/>
              </a:solidFill>
            </a:endParaRPr>
          </a:p>
        </p:txBody>
      </p:sp>
    </p:spTree>
    <p:extLst>
      <p:ext uri="{BB962C8B-B14F-4D97-AF65-F5344CB8AC3E}">
        <p14:creationId xmlns:p14="http://schemas.microsoft.com/office/powerpoint/2010/main" val="430632701"/>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E02185-1D09-8384-2D2E-EE323F3324B5}"/>
              </a:ext>
            </a:extLst>
          </p:cNvPr>
          <p:cNvSpPr>
            <a:spLocks noGrp="1"/>
          </p:cNvSpPr>
          <p:nvPr>
            <p:ph type="title"/>
          </p:nvPr>
        </p:nvSpPr>
        <p:spPr/>
        <p:txBody>
          <a:bodyPr/>
          <a:lstStyle/>
          <a:p>
            <a:r>
              <a:rPr lang="en-US" sz="3200"/>
              <a:t>3. Instructions - Part 1: Hazards </a:t>
            </a:r>
            <a:endParaRPr lang="en-US" sz="3200" dirty="0"/>
          </a:p>
        </p:txBody>
      </p:sp>
      <p:sp>
        <p:nvSpPr>
          <p:cNvPr id="3" name="TextBox 2">
            <a:extLst>
              <a:ext uri="{FF2B5EF4-FFF2-40B4-BE49-F238E27FC236}">
                <a16:creationId xmlns:a16="http://schemas.microsoft.com/office/drawing/2014/main" id="{F4A3D1B7-0014-EF41-66F0-2AF35209B4B9}"/>
              </a:ext>
            </a:extLst>
          </p:cNvPr>
          <p:cNvSpPr txBox="1"/>
          <p:nvPr/>
        </p:nvSpPr>
        <p:spPr>
          <a:xfrm>
            <a:off x="808206" y="1303659"/>
            <a:ext cx="9333321" cy="4324261"/>
          </a:xfrm>
          <a:prstGeom prst="rect">
            <a:avLst/>
          </a:prstGeom>
          <a:noFill/>
        </p:spPr>
        <p:txBody>
          <a:bodyPr wrap="square">
            <a:spAutoFit/>
          </a:bodyPr>
          <a:lstStyle/>
          <a:p>
            <a:pPr marL="285750" indent="-285750">
              <a:buFont typeface="Arial" panose="020B0604020202020204" pitchFamily="34" charset="0"/>
              <a:buChar char="•"/>
            </a:pPr>
            <a:r>
              <a:rPr lang="en-US" sz="1800" b="1" baseline="0" dirty="0">
                <a:solidFill>
                  <a:srgbClr val="000000"/>
                </a:solidFill>
                <a:latin typeface="Roboto" panose="02000000000000000000" pitchFamily="2" charset="0"/>
                <a:ea typeface="Roboto" panose="02000000000000000000" pitchFamily="2" charset="0"/>
                <a:cs typeface="Arial" panose="020B0604020202020204" pitchFamily="34" charset="0"/>
              </a:rPr>
              <a:t>Worksheet 4: Initial Hazard Identification</a:t>
            </a:r>
          </a:p>
          <a:p>
            <a:pPr marL="742950" lvl="1" indent="-285750">
              <a:buFont typeface="Arial" panose="020B0604020202020204" pitchFamily="34" charset="0"/>
              <a:buChar char="•"/>
            </a:pPr>
            <a:r>
              <a:rPr lang="en-US" sz="1800" baseline="0" dirty="0">
                <a:solidFill>
                  <a:srgbClr val="000000"/>
                </a:solidFill>
                <a:latin typeface="Roboto" panose="02000000000000000000" pitchFamily="2" charset="0"/>
                <a:ea typeface="Roboto" panose="02000000000000000000" pitchFamily="2" charset="0"/>
                <a:cs typeface="Arial" panose="020B0604020202020204" pitchFamily="34" charset="0"/>
              </a:rPr>
              <a:t>Select the climatic and non-climatic hazards present in the locality for analysis</a:t>
            </a:r>
          </a:p>
          <a:p>
            <a:pPr marL="742950" lvl="1" indent="-285750">
              <a:buFont typeface="Arial" panose="020B0604020202020204" pitchFamily="34" charset="0"/>
              <a:buChar char="•"/>
            </a:pPr>
            <a:endParaRPr lang="en-US" sz="1200" b="1" dirty="0">
              <a:solidFill>
                <a:srgbClr val="000000"/>
              </a:solidFill>
              <a:latin typeface="Roboto" panose="02000000000000000000" pitchFamily="2" charset="0"/>
              <a:ea typeface="Roboto" panose="02000000000000000000" pitchFamily="2" charset="0"/>
              <a:cs typeface="Arial" panose="020B0604020202020204" pitchFamily="34" charset="0"/>
            </a:endParaRPr>
          </a:p>
          <a:p>
            <a:pPr marL="285750" indent="-285750">
              <a:buFont typeface="Arial" panose="020B0604020202020204" pitchFamily="34" charset="0"/>
              <a:buChar char="•"/>
            </a:pPr>
            <a:r>
              <a:rPr lang="en-US" sz="1800" b="1" dirty="0">
                <a:solidFill>
                  <a:srgbClr val="000000"/>
                </a:solidFill>
                <a:effectLst/>
                <a:latin typeface="Roboto" panose="02000000000000000000" pitchFamily="2" charset="0"/>
                <a:ea typeface="Roboto" panose="02000000000000000000" pitchFamily="2" charset="0"/>
                <a:cs typeface="Arial" panose="020B0604020202020204" pitchFamily="34" charset="0"/>
              </a:rPr>
              <a:t>Worksheet 5:</a:t>
            </a:r>
            <a:r>
              <a:rPr lang="en-US" sz="1800" b="1" baseline="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b="1" dirty="0">
                <a:solidFill>
                  <a:srgbClr val="000000"/>
                </a:solidFill>
                <a:effectLst/>
                <a:latin typeface="Roboto" panose="02000000000000000000" pitchFamily="2" charset="0"/>
                <a:ea typeface="Roboto" panose="02000000000000000000" pitchFamily="2" charset="0"/>
                <a:cs typeface="Arial" panose="020B0604020202020204" pitchFamily="34" charset="0"/>
              </a:rPr>
              <a:t>Hazard – Baseline</a:t>
            </a:r>
          </a:p>
          <a:p>
            <a:pPr marL="742950" lvl="1" indent="-285750">
              <a:buFont typeface="Arial" panose="020B0604020202020204" pitchFamily="34" charset="0"/>
              <a:buChar char="•"/>
            </a:pPr>
            <a:r>
              <a:rPr lang="en-US" dirty="0">
                <a:solidFill>
                  <a:srgbClr val="000000"/>
                </a:solidFill>
                <a:latin typeface="Roboto" panose="02000000000000000000" pitchFamily="2" charset="0"/>
                <a:ea typeface="Roboto" panose="02000000000000000000" pitchFamily="2" charset="0"/>
                <a:cs typeface="Arial" panose="020B0604020202020204" pitchFamily="34" charset="0"/>
              </a:rPr>
              <a:t>Provide an analysis of each hazards in terms of 1) frequency and 2) magnitude </a:t>
            </a:r>
          </a:p>
          <a:p>
            <a:pPr marL="742950" lvl="1" indent="-285750">
              <a:buFont typeface="Arial" panose="020B0604020202020204" pitchFamily="34" charset="0"/>
              <a:buChar char="•"/>
            </a:pPr>
            <a:r>
              <a:rPr lang="en-US" dirty="0">
                <a:solidFill>
                  <a:srgbClr val="000000"/>
                </a:solidFill>
                <a:latin typeface="Roboto" panose="02000000000000000000" pitchFamily="2" charset="0"/>
                <a:ea typeface="Roboto" panose="02000000000000000000" pitchFamily="2" charset="0"/>
                <a:cs typeface="Arial" panose="020B0604020202020204" pitchFamily="34" charset="0"/>
              </a:rPr>
              <a:t>Select a value from 1 (lowest) to 5 (highest)</a:t>
            </a:r>
          </a:p>
          <a:p>
            <a:pPr marL="742950" lvl="1" indent="-285750">
              <a:buFont typeface="Arial" panose="020B0604020202020204" pitchFamily="34" charset="0"/>
              <a:buChar char="•"/>
            </a:pPr>
            <a:endParaRPr lang="en-GB" dirty="0"/>
          </a:p>
          <a:p>
            <a:pPr marL="285750" indent="-285750">
              <a:buFont typeface="Arial" panose="020B0604020202020204" pitchFamily="34" charset="0"/>
              <a:buChar char="•"/>
            </a:pPr>
            <a:r>
              <a:rPr lang="en-US" sz="1800" b="1" baseline="0" dirty="0">
                <a:solidFill>
                  <a:srgbClr val="000000"/>
                </a:solidFill>
                <a:latin typeface="Roboto" panose="02000000000000000000" pitchFamily="2" charset="0"/>
                <a:ea typeface="Roboto" panose="02000000000000000000" pitchFamily="2" charset="0"/>
                <a:cs typeface="Arial" panose="020B0604020202020204" pitchFamily="34" charset="0"/>
              </a:rPr>
              <a:t>Worksheet 5.1: Hazard – IPCC</a:t>
            </a:r>
          </a:p>
          <a:p>
            <a:pPr marL="742950" lvl="1" indent="-285750">
              <a:buFont typeface="Arial" panose="020B0604020202020204" pitchFamily="34" charset="0"/>
              <a:buChar char="•"/>
            </a:pPr>
            <a:r>
              <a:rPr lang="en-US" dirty="0">
                <a:solidFill>
                  <a:srgbClr val="000000"/>
                </a:solidFill>
                <a:latin typeface="Roboto" panose="02000000000000000000" pitchFamily="2" charset="0"/>
                <a:ea typeface="Roboto" panose="02000000000000000000" pitchFamily="2" charset="0"/>
                <a:cs typeface="Arial" panose="020B0604020202020204" pitchFamily="34" charset="0"/>
              </a:rPr>
              <a:t>Select the respective regions. This will automatically add the expected change in hazard level (increase, decrease or unchanged) according to the IPCC regional climate change scenarios</a:t>
            </a:r>
          </a:p>
          <a:p>
            <a:pPr marL="742950" lvl="1" indent="-285750">
              <a:buFont typeface="Arial" panose="020B0604020202020204" pitchFamily="34" charset="0"/>
              <a:buChar char="•"/>
            </a:pPr>
            <a:endParaRPr lang="en-US" sz="900" dirty="0">
              <a:solidFill>
                <a:srgbClr val="000000"/>
              </a:solidFill>
              <a:latin typeface="Roboto" panose="02000000000000000000" pitchFamily="2" charset="0"/>
              <a:ea typeface="Roboto" panose="02000000000000000000" pitchFamily="2" charset="0"/>
              <a:cs typeface="Arial" panose="020B0604020202020204" pitchFamily="34" charset="0"/>
            </a:endParaRPr>
          </a:p>
          <a:p>
            <a:pPr marL="285750" indent="-285750">
              <a:buFont typeface="Arial" panose="020B0604020202020204" pitchFamily="34" charset="0"/>
              <a:buChar char="•"/>
            </a:pPr>
            <a:r>
              <a:rPr lang="en-US" sz="1800" b="1" baseline="0" dirty="0">
                <a:solidFill>
                  <a:srgbClr val="000000"/>
                </a:solidFill>
                <a:latin typeface="Roboto" panose="02000000000000000000" pitchFamily="2" charset="0"/>
                <a:ea typeface="Roboto" panose="02000000000000000000" pitchFamily="2" charset="0"/>
                <a:cs typeface="Arial" panose="020B0604020202020204" pitchFamily="34" charset="0"/>
              </a:rPr>
              <a:t>Worksheet 5.2: Hazard – National Info</a:t>
            </a:r>
          </a:p>
          <a:p>
            <a:pPr marL="742950" lvl="1" indent="-285750">
              <a:buFont typeface="Arial" panose="020B0604020202020204" pitchFamily="34" charset="0"/>
              <a:buChar char="•"/>
            </a:pPr>
            <a:r>
              <a:rPr lang="en-US" dirty="0">
                <a:solidFill>
                  <a:srgbClr val="000000"/>
                </a:solidFill>
                <a:latin typeface="Roboto" panose="02000000000000000000" pitchFamily="2" charset="0"/>
                <a:ea typeface="Roboto" panose="02000000000000000000" pitchFamily="2" charset="0"/>
                <a:cs typeface="Arial" panose="020B0604020202020204" pitchFamily="34" charset="0"/>
              </a:rPr>
              <a:t>This allows you to manually add additional information you have in terms of the climate change considerations according to your national or local data.  </a:t>
            </a:r>
            <a:endParaRPr lang="en-US" baseline="0" dirty="0">
              <a:solidFill>
                <a:srgbClr val="000000"/>
              </a:solidFill>
              <a:latin typeface="Roboto" panose="02000000000000000000" pitchFamily="2" charset="0"/>
              <a:ea typeface="Roboto" panose="02000000000000000000" pitchFamily="2" charset="0"/>
              <a:cs typeface="Arial" panose="020B0604020202020204" pitchFamily="34" charset="0"/>
            </a:endParaRPr>
          </a:p>
          <a:p>
            <a:pPr marL="285750" indent="-285750">
              <a:buFont typeface="Arial" panose="020B0604020202020204" pitchFamily="34" charset="0"/>
              <a:buChar char="•"/>
            </a:pPr>
            <a:endParaRPr lang="en-US" sz="1800" b="1" baseline="0" dirty="0">
              <a:solidFill>
                <a:srgbClr val="000000"/>
              </a:solidFill>
              <a:latin typeface="Roboto" panose="02000000000000000000" pitchFamily="2" charset="0"/>
              <a:ea typeface="Roboto" panose="02000000000000000000" pitchFamily="2" charset="0"/>
              <a:cs typeface="Arial" panose="020B0604020202020204" pitchFamily="34" charset="0"/>
            </a:endParaRPr>
          </a:p>
        </p:txBody>
      </p:sp>
      <p:sp>
        <p:nvSpPr>
          <p:cNvPr id="4" name="Rectangle 3">
            <a:extLst>
              <a:ext uri="{FF2B5EF4-FFF2-40B4-BE49-F238E27FC236}">
                <a16:creationId xmlns:a16="http://schemas.microsoft.com/office/drawing/2014/main" id="{ABDDF819-9A5D-184A-C4C1-7D2E656D98E5}"/>
              </a:ext>
              <a:ext uri="{C183D7F6-B498-43B3-948B-1728B52AA6E4}">
                <adec:decorative xmlns:adec="http://schemas.microsoft.com/office/drawing/2017/decorative" val="1"/>
              </a:ext>
            </a:extLst>
          </p:cNvPr>
          <p:cNvSpPr/>
          <p:nvPr/>
        </p:nvSpPr>
        <p:spPr>
          <a:xfrm>
            <a:off x="808206" y="1979525"/>
            <a:ext cx="9260242" cy="105507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B2F7E08-C6B8-C4CB-119F-C55194178E4A}"/>
              </a:ext>
            </a:extLst>
          </p:cNvPr>
          <p:cNvSpPr txBox="1"/>
          <p:nvPr/>
        </p:nvSpPr>
        <p:spPr>
          <a:xfrm>
            <a:off x="10215177" y="2249661"/>
            <a:ext cx="1765540" cy="369332"/>
          </a:xfrm>
          <a:prstGeom prst="rect">
            <a:avLst/>
          </a:prstGeom>
          <a:solidFill>
            <a:schemeClr val="tx1"/>
          </a:solidFill>
        </p:spPr>
        <p:txBody>
          <a:bodyPr wrap="square">
            <a:spAutoFit/>
          </a:bodyPr>
          <a:lstStyle/>
          <a:p>
            <a:r>
              <a:rPr lang="en-US" sz="1800" dirty="0">
                <a:solidFill>
                  <a:schemeClr val="bg1"/>
                </a:solidFill>
              </a:rPr>
              <a:t>Baseline Risk</a:t>
            </a:r>
            <a:endParaRPr lang="en-GB" dirty="0">
              <a:solidFill>
                <a:schemeClr val="bg1"/>
              </a:solidFill>
            </a:endParaRPr>
          </a:p>
        </p:txBody>
      </p:sp>
      <p:sp>
        <p:nvSpPr>
          <p:cNvPr id="10" name="TextBox 9">
            <a:extLst>
              <a:ext uri="{FF2B5EF4-FFF2-40B4-BE49-F238E27FC236}">
                <a16:creationId xmlns:a16="http://schemas.microsoft.com/office/drawing/2014/main" id="{8C5F45F7-5C3E-5B34-364A-82AA214145F2}"/>
              </a:ext>
            </a:extLst>
          </p:cNvPr>
          <p:cNvSpPr txBox="1"/>
          <p:nvPr/>
        </p:nvSpPr>
        <p:spPr>
          <a:xfrm>
            <a:off x="10251858" y="3777343"/>
            <a:ext cx="1683326" cy="923330"/>
          </a:xfrm>
          <a:prstGeom prst="rect">
            <a:avLst/>
          </a:prstGeom>
          <a:solidFill>
            <a:schemeClr val="tx1"/>
          </a:solidFill>
        </p:spPr>
        <p:txBody>
          <a:bodyPr wrap="square">
            <a:spAutoFit/>
          </a:bodyPr>
          <a:lstStyle/>
          <a:p>
            <a:r>
              <a:rPr lang="en-US" sz="1800" dirty="0">
                <a:solidFill>
                  <a:schemeClr val="bg1"/>
                </a:solidFill>
              </a:rPr>
              <a:t>Climate change consideration</a:t>
            </a:r>
            <a:endParaRPr lang="en-GB" dirty="0">
              <a:solidFill>
                <a:schemeClr val="bg1"/>
              </a:solidFill>
            </a:endParaRPr>
          </a:p>
        </p:txBody>
      </p:sp>
      <p:sp>
        <p:nvSpPr>
          <p:cNvPr id="11" name="Rectangle 10">
            <a:extLst>
              <a:ext uri="{FF2B5EF4-FFF2-40B4-BE49-F238E27FC236}">
                <a16:creationId xmlns:a16="http://schemas.microsoft.com/office/drawing/2014/main" id="{3F46CEEB-5340-8632-58DE-0866745940B5}"/>
              </a:ext>
              <a:ext uri="{C183D7F6-B498-43B3-948B-1728B52AA6E4}">
                <adec:decorative xmlns:adec="http://schemas.microsoft.com/office/drawing/2017/decorative" val="1"/>
              </a:ext>
            </a:extLst>
          </p:cNvPr>
          <p:cNvSpPr/>
          <p:nvPr/>
        </p:nvSpPr>
        <p:spPr>
          <a:xfrm>
            <a:off x="808206" y="3083989"/>
            <a:ext cx="9260242" cy="231337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B856636C-97A3-890F-4D69-7C917DBEC16E}"/>
              </a:ext>
            </a:extLst>
          </p:cNvPr>
          <p:cNvSpPr txBox="1"/>
          <p:nvPr/>
        </p:nvSpPr>
        <p:spPr>
          <a:xfrm>
            <a:off x="808206" y="5397358"/>
            <a:ext cx="10222057" cy="923330"/>
          </a:xfrm>
          <a:prstGeom prst="rect">
            <a:avLst/>
          </a:prstGeom>
          <a:noFill/>
        </p:spPr>
        <p:txBody>
          <a:bodyPr wrap="square">
            <a:spAutoFit/>
          </a:bodyPr>
          <a:lstStyle/>
          <a:p>
            <a:pPr marL="285750" indent="-285750">
              <a:buFont typeface="Arial" panose="020B0604020202020204" pitchFamily="34" charset="0"/>
              <a:buChar char="•"/>
            </a:pPr>
            <a:r>
              <a:rPr lang="en-US" b="1" dirty="0">
                <a:solidFill>
                  <a:srgbClr val="000000"/>
                </a:solidFill>
                <a:latin typeface="Roboto" panose="02000000000000000000" pitchFamily="2" charset="0"/>
                <a:ea typeface="Roboto" panose="02000000000000000000" pitchFamily="2" charset="0"/>
                <a:cs typeface="Arial" panose="020B0604020202020204" pitchFamily="34" charset="0"/>
              </a:rPr>
              <a:t>Worksheet 5.3 Hazard – Integrated</a:t>
            </a:r>
          </a:p>
          <a:p>
            <a:pPr marL="742950" lvl="1" indent="-285750">
              <a:buFont typeface="Arial" panose="020B0604020202020204" pitchFamily="34" charset="0"/>
              <a:buChar char="•"/>
            </a:pPr>
            <a:r>
              <a:rPr lang="en-US" dirty="0">
                <a:solidFill>
                  <a:srgbClr val="A14097"/>
                </a:solidFill>
                <a:latin typeface="Roboto" panose="02000000000000000000" pitchFamily="2" charset="0"/>
                <a:ea typeface="Roboto" panose="02000000000000000000" pitchFamily="2" charset="0"/>
                <a:cs typeface="Arial" panose="020B0604020202020204" pitchFamily="34" charset="0"/>
              </a:rPr>
              <a:t>NO INPUT NEEDED.  </a:t>
            </a:r>
            <a:r>
              <a:rPr lang="en-US" dirty="0">
                <a:solidFill>
                  <a:srgbClr val="000000"/>
                </a:solidFill>
                <a:latin typeface="Roboto" panose="02000000000000000000" pitchFamily="2" charset="0"/>
                <a:ea typeface="Roboto" panose="02000000000000000000" pitchFamily="2" charset="0"/>
                <a:cs typeface="Arial" panose="020B0604020202020204" pitchFamily="34" charset="0"/>
              </a:rPr>
              <a:t>This worksheet displays the integrated hazard analysis under climate change considerations, taking into account the inputs provided in Worksheet 5, 5.1 and 5.2</a:t>
            </a:r>
          </a:p>
        </p:txBody>
      </p:sp>
    </p:spTree>
    <p:extLst>
      <p:ext uri="{BB962C8B-B14F-4D97-AF65-F5344CB8AC3E}">
        <p14:creationId xmlns:p14="http://schemas.microsoft.com/office/powerpoint/2010/main" val="332199174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E02185-1D09-8384-2D2E-EE323F3324B5}"/>
              </a:ext>
            </a:extLst>
          </p:cNvPr>
          <p:cNvSpPr>
            <a:spLocks noGrp="1"/>
          </p:cNvSpPr>
          <p:nvPr>
            <p:ph type="title"/>
          </p:nvPr>
        </p:nvSpPr>
        <p:spPr/>
        <p:txBody>
          <a:bodyPr/>
          <a:lstStyle/>
          <a:p>
            <a:r>
              <a:rPr lang="en-US" sz="3200" dirty="0"/>
              <a:t>3. Instructions - Part 2: Vulnerability and Risk Calculation</a:t>
            </a:r>
          </a:p>
        </p:txBody>
      </p:sp>
      <p:sp>
        <p:nvSpPr>
          <p:cNvPr id="3" name="TextBox 2">
            <a:extLst>
              <a:ext uri="{FF2B5EF4-FFF2-40B4-BE49-F238E27FC236}">
                <a16:creationId xmlns:a16="http://schemas.microsoft.com/office/drawing/2014/main" id="{F4A3D1B7-0014-EF41-66F0-2AF35209B4B9}"/>
              </a:ext>
            </a:extLst>
          </p:cNvPr>
          <p:cNvSpPr txBox="1"/>
          <p:nvPr/>
        </p:nvSpPr>
        <p:spPr>
          <a:xfrm>
            <a:off x="858447" y="1290633"/>
            <a:ext cx="10800271" cy="4524315"/>
          </a:xfrm>
          <a:prstGeom prst="rect">
            <a:avLst/>
          </a:prstGeom>
          <a:noFill/>
        </p:spPr>
        <p:txBody>
          <a:bodyPr wrap="square">
            <a:spAutoFit/>
          </a:bodyPr>
          <a:lstStyle/>
          <a:p>
            <a:pPr marL="285750" indent="-285750">
              <a:buFont typeface="Arial" panose="020B0604020202020204" pitchFamily="34" charset="0"/>
              <a:buChar char="•"/>
            </a:pPr>
            <a:r>
              <a:rPr lang="en-US" sz="1800" b="1" baseline="0" dirty="0">
                <a:solidFill>
                  <a:srgbClr val="000000"/>
                </a:solidFill>
                <a:latin typeface="Roboto" panose="02000000000000000000" pitchFamily="2" charset="0"/>
                <a:ea typeface="Roboto" panose="02000000000000000000" pitchFamily="2" charset="0"/>
                <a:cs typeface="Arial" panose="020B0604020202020204" pitchFamily="34" charset="0"/>
              </a:rPr>
              <a:t>Worksheet 6. Vulnerability</a:t>
            </a:r>
          </a:p>
          <a:p>
            <a:pPr marL="742950" lvl="1" indent="-285750">
              <a:buFont typeface="Arial" panose="020B0604020202020204" pitchFamily="34" charset="0"/>
              <a:buChar char="•"/>
            </a:pPr>
            <a:r>
              <a:rPr lang="en-US" dirty="0">
                <a:solidFill>
                  <a:srgbClr val="000000"/>
                </a:solidFill>
                <a:latin typeface="Roboto" panose="02000000000000000000" pitchFamily="2" charset="0"/>
                <a:ea typeface="Roboto" panose="02000000000000000000" pitchFamily="2" charset="0"/>
                <a:cs typeface="Arial" panose="020B0604020202020204" pitchFamily="34" charset="0"/>
              </a:rPr>
              <a:t>Select a value from 1 (lowest) to 5 (highest) reflecting</a:t>
            </a:r>
            <a:r>
              <a:rPr lang="en-US" b="1" dirty="0">
                <a:solidFill>
                  <a:srgbClr val="000000"/>
                </a:solidFill>
                <a:latin typeface="Roboto" panose="02000000000000000000" pitchFamily="2" charset="0"/>
                <a:ea typeface="Roboto" panose="02000000000000000000" pitchFamily="2" charset="0"/>
                <a:cs typeface="Arial" panose="020B0604020202020204" pitchFamily="34" charset="0"/>
              </a:rPr>
              <a:t> </a:t>
            </a:r>
            <a:r>
              <a:rPr lang="en-US" dirty="0">
                <a:solidFill>
                  <a:srgbClr val="000000"/>
                </a:solidFill>
                <a:latin typeface="Roboto" panose="02000000000000000000" pitchFamily="2" charset="0"/>
                <a:ea typeface="Roboto" panose="02000000000000000000" pitchFamily="2" charset="0"/>
                <a:cs typeface="Arial" panose="020B0604020202020204" pitchFamily="34" charset="0"/>
              </a:rPr>
              <a:t>the level of vulnerability indicators identified by the prioritized hazards by city. </a:t>
            </a:r>
          </a:p>
          <a:p>
            <a:pPr marL="742950" lvl="1" indent="-285750">
              <a:buFont typeface="Arial" panose="020B0604020202020204" pitchFamily="34" charset="0"/>
              <a:buChar char="•"/>
            </a:pPr>
            <a:r>
              <a:rPr lang="en-US" dirty="0">
                <a:solidFill>
                  <a:srgbClr val="000000"/>
                </a:solidFill>
                <a:latin typeface="Roboto" panose="02000000000000000000" pitchFamily="2" charset="0"/>
                <a:ea typeface="Roboto" panose="02000000000000000000" pitchFamily="2" charset="0"/>
                <a:cs typeface="Arial" panose="020B0604020202020204" pitchFamily="34" charset="0"/>
              </a:rPr>
              <a:t>This part takes into account the exposure, vulnerability and coping capacity of the city to the selected hazards.</a:t>
            </a:r>
          </a:p>
          <a:p>
            <a:pPr marL="742950" lvl="1" indent="-285750">
              <a:buFont typeface="Arial" panose="020B0604020202020204" pitchFamily="34" charset="0"/>
              <a:buChar char="•"/>
            </a:pPr>
            <a:endParaRPr lang="en-GB" dirty="0"/>
          </a:p>
          <a:p>
            <a:pPr marL="285750" indent="-285750">
              <a:buFont typeface="Arial" panose="020B0604020202020204" pitchFamily="34" charset="0"/>
              <a:buChar char="•"/>
            </a:pPr>
            <a:r>
              <a:rPr lang="en-US" sz="1800" b="1" baseline="0" dirty="0">
                <a:solidFill>
                  <a:srgbClr val="000000"/>
                </a:solidFill>
                <a:latin typeface="Roboto" panose="02000000000000000000" pitchFamily="2" charset="0"/>
                <a:ea typeface="Roboto" panose="02000000000000000000" pitchFamily="2" charset="0"/>
                <a:cs typeface="Arial" panose="020B0604020202020204" pitchFamily="34" charset="0"/>
              </a:rPr>
              <a:t>Worksheet 7. Risk Calculation</a:t>
            </a:r>
          </a:p>
          <a:p>
            <a:pPr marL="742950" lvl="1" indent="-285750">
              <a:buFont typeface="Arial" panose="020B0604020202020204" pitchFamily="34" charset="0"/>
              <a:buChar char="•"/>
            </a:pPr>
            <a:r>
              <a:rPr lang="en-US" dirty="0">
                <a:solidFill>
                  <a:srgbClr val="A14097"/>
                </a:solidFill>
                <a:latin typeface="Roboto" panose="02000000000000000000" pitchFamily="2" charset="0"/>
                <a:ea typeface="Roboto" panose="02000000000000000000" pitchFamily="2" charset="0"/>
                <a:cs typeface="Arial" panose="020B0604020202020204" pitchFamily="34" charset="0"/>
              </a:rPr>
              <a:t>NO INPUT NEEDED. </a:t>
            </a:r>
            <a:r>
              <a:rPr lang="en-US" dirty="0">
                <a:solidFill>
                  <a:srgbClr val="000000"/>
                </a:solidFill>
                <a:latin typeface="Roboto" panose="02000000000000000000" pitchFamily="2" charset="0"/>
                <a:ea typeface="Roboto" panose="02000000000000000000" pitchFamily="2" charset="0"/>
                <a:cs typeface="Arial" panose="020B0604020202020204" pitchFamily="34" charset="0"/>
              </a:rPr>
              <a:t>This worksheet displays the results of risk analysis under 1) baseline risk information and 2) climate change considerations in the short- and medium-term.</a:t>
            </a:r>
          </a:p>
          <a:p>
            <a:pPr marL="285750" indent="-285750">
              <a:buFont typeface="Arial" panose="020B0604020202020204" pitchFamily="34" charset="0"/>
              <a:buChar char="•"/>
            </a:pPr>
            <a:endParaRPr lang="en-US" sz="1800" b="1" baseline="0" dirty="0">
              <a:solidFill>
                <a:srgbClr val="000000"/>
              </a:solidFill>
              <a:latin typeface="Roboto" panose="02000000000000000000" pitchFamily="2" charset="0"/>
              <a:ea typeface="Roboto" panose="02000000000000000000" pitchFamily="2" charset="0"/>
              <a:cs typeface="Arial" panose="020B0604020202020204" pitchFamily="34" charset="0"/>
            </a:endParaRPr>
          </a:p>
          <a:p>
            <a:pPr marL="285750" indent="-285750">
              <a:buFont typeface="Arial" panose="020B0604020202020204" pitchFamily="34" charset="0"/>
              <a:buChar char="•"/>
            </a:pPr>
            <a:r>
              <a:rPr lang="en-US" b="1" dirty="0">
                <a:solidFill>
                  <a:srgbClr val="000000"/>
                </a:solidFill>
                <a:latin typeface="Roboto" panose="02000000000000000000" pitchFamily="2" charset="0"/>
                <a:ea typeface="Roboto" panose="02000000000000000000" pitchFamily="2" charset="0"/>
                <a:cs typeface="Arial" panose="020B0604020202020204" pitchFamily="34" charset="0"/>
              </a:rPr>
              <a:t>Worksheet 8. Results</a:t>
            </a:r>
          </a:p>
          <a:p>
            <a:pPr marL="742950" lvl="1" indent="-285750">
              <a:buFont typeface="Arial" panose="020B0604020202020204" pitchFamily="34" charset="0"/>
              <a:buChar char="•"/>
            </a:pPr>
            <a:r>
              <a:rPr lang="en-US" dirty="0">
                <a:solidFill>
                  <a:srgbClr val="A14097"/>
                </a:solidFill>
                <a:latin typeface="Roboto" panose="02000000000000000000" pitchFamily="2" charset="0"/>
                <a:ea typeface="Roboto" panose="02000000000000000000" pitchFamily="2" charset="0"/>
                <a:cs typeface="Arial" panose="020B0604020202020204" pitchFamily="34" charset="0"/>
              </a:rPr>
              <a:t>NO INPUT NEEDED. </a:t>
            </a:r>
            <a:r>
              <a:rPr lang="en-US" dirty="0">
                <a:solidFill>
                  <a:srgbClr val="000000"/>
                </a:solidFill>
                <a:latin typeface="Roboto" panose="02000000000000000000" pitchFamily="2" charset="0"/>
                <a:ea typeface="Roboto" panose="02000000000000000000" pitchFamily="2" charset="0"/>
                <a:cs typeface="Arial" panose="020B0604020202020204" pitchFamily="34" charset="0"/>
              </a:rPr>
              <a:t>This worksheet displays the bar graphs of the risk analysis.</a:t>
            </a:r>
          </a:p>
          <a:p>
            <a:pPr marL="285750" indent="-285750">
              <a:buFont typeface="Arial" panose="020B0604020202020204" pitchFamily="34" charset="0"/>
              <a:buChar char="•"/>
            </a:pPr>
            <a:endParaRPr lang="en-US" b="1" dirty="0">
              <a:solidFill>
                <a:srgbClr val="000000"/>
              </a:solidFill>
              <a:latin typeface="Roboto" panose="02000000000000000000" pitchFamily="2" charset="0"/>
              <a:ea typeface="Roboto" panose="02000000000000000000" pitchFamily="2" charset="0"/>
              <a:cs typeface="Arial" panose="020B0604020202020204" pitchFamily="34" charset="0"/>
            </a:endParaRPr>
          </a:p>
          <a:p>
            <a:pPr marL="285750" indent="-285750">
              <a:buFont typeface="Arial" panose="020B0604020202020204" pitchFamily="34" charset="0"/>
              <a:buChar char="•"/>
            </a:pPr>
            <a:r>
              <a:rPr lang="en-US" sz="1800" b="1" baseline="0" dirty="0">
                <a:solidFill>
                  <a:srgbClr val="000000"/>
                </a:solidFill>
                <a:latin typeface="Roboto" panose="02000000000000000000" pitchFamily="2" charset="0"/>
                <a:ea typeface="Roboto" panose="02000000000000000000" pitchFamily="2" charset="0"/>
                <a:cs typeface="Arial" panose="020B0604020202020204" pitchFamily="34" charset="0"/>
              </a:rPr>
              <a:t>Worksheet 9. Glossary &amp; Reference</a:t>
            </a:r>
          </a:p>
          <a:p>
            <a:pPr marL="742950" lvl="1" indent="-285750">
              <a:buFont typeface="Arial" panose="020B0604020202020204" pitchFamily="34" charset="0"/>
              <a:buChar char="•"/>
            </a:pPr>
            <a:r>
              <a:rPr lang="en-US" dirty="0">
                <a:solidFill>
                  <a:srgbClr val="000000"/>
                </a:solidFill>
                <a:latin typeface="Roboto" panose="02000000000000000000" pitchFamily="2" charset="0"/>
                <a:ea typeface="Roboto" panose="02000000000000000000" pitchFamily="2" charset="0"/>
                <a:cs typeface="Arial" panose="020B0604020202020204" pitchFamily="34" charset="0"/>
              </a:rPr>
              <a:t>Lists of key terms and reference documents</a:t>
            </a:r>
          </a:p>
          <a:p>
            <a:pPr lvl="1"/>
            <a:endParaRPr lang="en-US" b="1" dirty="0">
              <a:solidFill>
                <a:srgbClr val="000000"/>
              </a:solidFill>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538450009"/>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466834DF-ACEC-013C-97FB-6419AB254FA7}"/>
              </a:ext>
            </a:extLst>
          </p:cNvPr>
          <p:cNvSpPr>
            <a:spLocks noGrp="1"/>
          </p:cNvSpPr>
          <p:nvPr>
            <p:ph type="title" idx="4294967295"/>
          </p:nvPr>
        </p:nvSpPr>
        <p:spPr>
          <a:xfrm>
            <a:off x="1658478" y="2516526"/>
            <a:ext cx="10972076" cy="1061710"/>
          </a:xfrm>
        </p:spPr>
        <p:txBody>
          <a:bodyPr/>
          <a:lstStyle/>
          <a:p>
            <a:pPr rtl="0" eaLnBrk="1" latinLnBrk="0" hangingPunct="1"/>
            <a:r>
              <a:rPr lang="en-US" sz="3200" dirty="0">
                <a:solidFill>
                  <a:srgbClr val="FFFFFF"/>
                </a:solidFill>
                <a:effectLst/>
                <a:latin typeface="Arial" panose="020B0604020202020204" pitchFamily="34" charset="0"/>
                <a:ea typeface="+mn-ea"/>
                <a:cs typeface="+mn-cs"/>
              </a:rPr>
              <a:t>Detailed steps to completing Climate QRE</a:t>
            </a:r>
            <a:endParaRPr lang="en-GB" dirty="0">
              <a:effectLst/>
            </a:endParaRPr>
          </a:p>
        </p:txBody>
      </p:sp>
    </p:spTree>
    <p:extLst>
      <p:ext uri="{BB962C8B-B14F-4D97-AF65-F5344CB8AC3E}">
        <p14:creationId xmlns:p14="http://schemas.microsoft.com/office/powerpoint/2010/main" val="1510936154"/>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E02185-1D09-8384-2D2E-EE323F3324B5}"/>
              </a:ext>
            </a:extLst>
          </p:cNvPr>
          <p:cNvSpPr>
            <a:spLocks noGrp="1"/>
          </p:cNvSpPr>
          <p:nvPr>
            <p:ph type="title"/>
          </p:nvPr>
        </p:nvSpPr>
        <p:spPr/>
        <p:txBody>
          <a:bodyPr/>
          <a:lstStyle/>
          <a:p>
            <a:r>
              <a:rPr lang="en-US" sz="3200" dirty="0"/>
              <a:t>Worksheet 4. Initial Hazard Identification</a:t>
            </a:r>
          </a:p>
        </p:txBody>
      </p:sp>
      <p:sp>
        <p:nvSpPr>
          <p:cNvPr id="3" name="TextBox 2">
            <a:extLst>
              <a:ext uri="{FF2B5EF4-FFF2-40B4-BE49-F238E27FC236}">
                <a16:creationId xmlns:a16="http://schemas.microsoft.com/office/drawing/2014/main" id="{E64E6156-A61E-3521-964C-98899F7E9325}"/>
              </a:ext>
            </a:extLst>
          </p:cNvPr>
          <p:cNvSpPr txBox="1"/>
          <p:nvPr/>
        </p:nvSpPr>
        <p:spPr>
          <a:xfrm>
            <a:off x="776235" y="1278878"/>
            <a:ext cx="10457822" cy="1200329"/>
          </a:xfrm>
          <a:prstGeom prst="rect">
            <a:avLst/>
          </a:prstGeom>
          <a:noFill/>
        </p:spPr>
        <p:txBody>
          <a:bodyPr wrap="square">
            <a:spAutoFit/>
          </a:bodyPr>
          <a:lstStyle/>
          <a:p>
            <a:pPr algn="l"/>
            <a:r>
              <a:rPr lang="en-US" sz="1800" b="1" baseline="0" dirty="0">
                <a:solidFill>
                  <a:srgbClr val="000000"/>
                </a:solidFill>
                <a:latin typeface="Roboto" panose="02000000000000000000" pitchFamily="2" charset="0"/>
                <a:ea typeface="Roboto" panose="02000000000000000000" pitchFamily="2" charset="0"/>
                <a:cs typeface="Arial" panose="020B0604020202020204" pitchFamily="34" charset="0"/>
              </a:rPr>
              <a:t>Worksheet 4. Initial Hazard Identification. </a:t>
            </a:r>
            <a:r>
              <a:rPr lang="en-US" sz="1800" baseline="0" dirty="0">
                <a:solidFill>
                  <a:srgbClr val="000000"/>
                </a:solidFill>
                <a:latin typeface="Roboto" panose="02000000000000000000" pitchFamily="2" charset="0"/>
                <a:ea typeface="Roboto" panose="02000000000000000000" pitchFamily="2" charset="0"/>
                <a:cs typeface="Arial" panose="020B0604020202020204" pitchFamily="34" charset="0"/>
              </a:rPr>
              <a:t>In this first step, the hazards present in the locality should be selected. This includes both climatic and non-climatic hazards.</a:t>
            </a:r>
          </a:p>
          <a:p>
            <a:pPr algn="l"/>
            <a:endParaRPr lang="en-US" dirty="0">
              <a:solidFill>
                <a:srgbClr val="000000"/>
              </a:solidFill>
              <a:latin typeface="Roboto" panose="02000000000000000000" pitchFamily="2" charset="0"/>
              <a:ea typeface="Roboto" panose="02000000000000000000" pitchFamily="2" charset="0"/>
              <a:cs typeface="Arial" panose="020B0604020202020204" pitchFamily="34" charset="0"/>
            </a:endParaRPr>
          </a:p>
          <a:p>
            <a:pPr algn="l"/>
            <a:r>
              <a:rPr lang="en-US" dirty="0">
                <a:solidFill>
                  <a:srgbClr val="000000"/>
                </a:solidFill>
                <a:latin typeface="Roboto" panose="02000000000000000000" pitchFamily="2" charset="0"/>
                <a:ea typeface="Roboto" panose="02000000000000000000" pitchFamily="2" charset="0"/>
                <a:cs typeface="Arial" panose="020B0604020202020204" pitchFamily="34" charset="0"/>
              </a:rPr>
              <a:t>- Check the box(es) in front of the hazard you want to perform the analysis, then click ‘Save’</a:t>
            </a:r>
            <a:endParaRPr lang="en-US" sz="1800" baseline="0" dirty="0">
              <a:solidFill>
                <a:srgbClr val="000000"/>
              </a:solidFill>
              <a:latin typeface="Roboto" panose="02000000000000000000" pitchFamily="2" charset="0"/>
              <a:ea typeface="Roboto" panose="02000000000000000000" pitchFamily="2" charset="0"/>
              <a:cs typeface="Arial" panose="020B0604020202020204" pitchFamily="34" charset="0"/>
            </a:endParaRPr>
          </a:p>
        </p:txBody>
      </p:sp>
      <p:pic>
        <p:nvPicPr>
          <p:cNvPr id="4" name="Picture 3" descr="Screenshot of the worksheet 4. Initial Hazard Identification">
            <a:extLst>
              <a:ext uri="{FF2B5EF4-FFF2-40B4-BE49-F238E27FC236}">
                <a16:creationId xmlns:a16="http://schemas.microsoft.com/office/drawing/2014/main" id="{00000000-0008-0000-0400-00001000000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65316" y="2940180"/>
            <a:ext cx="7662333" cy="2542116"/>
          </a:xfrm>
          <a:prstGeom prst="rect">
            <a:avLst/>
          </a:prstGeom>
          <a:noFill/>
          <a:ln>
            <a:noFill/>
          </a:ln>
        </p:spPr>
      </p:pic>
      <p:grpSp>
        <p:nvGrpSpPr>
          <p:cNvPr id="12" name="Group 11">
            <a:extLst>
              <a:ext uri="{FF2B5EF4-FFF2-40B4-BE49-F238E27FC236}">
                <a16:creationId xmlns:a16="http://schemas.microsoft.com/office/drawing/2014/main" id="{CA429FCD-1FBD-6410-E99F-CF60415305F8}"/>
              </a:ext>
              <a:ext uri="{C183D7F6-B498-43B3-948B-1728B52AA6E4}">
                <adec:decorative xmlns:adec="http://schemas.microsoft.com/office/drawing/2017/decorative" val="1"/>
              </a:ext>
            </a:extLst>
          </p:cNvPr>
          <p:cNvGrpSpPr/>
          <p:nvPr/>
        </p:nvGrpSpPr>
        <p:grpSpPr>
          <a:xfrm>
            <a:off x="4069584" y="3429000"/>
            <a:ext cx="670725" cy="2514269"/>
            <a:chOff x="4069584" y="3429000"/>
            <a:chExt cx="670725" cy="2514269"/>
          </a:xfrm>
        </p:grpSpPr>
        <p:sp>
          <p:nvSpPr>
            <p:cNvPr id="8" name="Rectangle 7">
              <a:extLst>
                <a:ext uri="{FF2B5EF4-FFF2-40B4-BE49-F238E27FC236}">
                  <a16:creationId xmlns:a16="http://schemas.microsoft.com/office/drawing/2014/main" id="{F0ED5892-1787-13D4-F309-22A1D7CC6FE7}"/>
                </a:ext>
              </a:extLst>
            </p:cNvPr>
            <p:cNvSpPr/>
            <p:nvPr/>
          </p:nvSpPr>
          <p:spPr>
            <a:xfrm>
              <a:off x="4069584" y="3429000"/>
              <a:ext cx="391884" cy="215012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CF5B0EC-04E4-E555-F7E6-FD6ABF5863D3}"/>
                </a:ext>
              </a:extLst>
            </p:cNvPr>
            <p:cNvSpPr txBox="1"/>
            <p:nvPr/>
          </p:nvSpPr>
          <p:spPr>
            <a:xfrm>
              <a:off x="4461468" y="5573937"/>
              <a:ext cx="278841" cy="369332"/>
            </a:xfrm>
            <a:prstGeom prst="rect">
              <a:avLst/>
            </a:prstGeom>
            <a:noFill/>
          </p:spPr>
          <p:txBody>
            <a:bodyPr wrap="square">
              <a:spAutoFit/>
            </a:bodyPr>
            <a:lstStyle/>
            <a:p>
              <a:r>
                <a:rPr lang="en-US" dirty="0">
                  <a:solidFill>
                    <a:srgbClr val="FF0000"/>
                  </a:solidFill>
                  <a:latin typeface="Arial" panose="020B0604020202020204" pitchFamily="34" charset="0"/>
                  <a:cs typeface="Arial" panose="020B0604020202020204" pitchFamily="34" charset="0"/>
                </a:rPr>
                <a:t>1</a:t>
              </a:r>
              <a:endParaRPr lang="en-GB" dirty="0">
                <a:solidFill>
                  <a:srgbClr val="FF0000"/>
                </a:solidFill>
              </a:endParaRPr>
            </a:p>
          </p:txBody>
        </p:sp>
      </p:grpSp>
      <p:grpSp>
        <p:nvGrpSpPr>
          <p:cNvPr id="15" name="Group 14">
            <a:extLst>
              <a:ext uri="{FF2B5EF4-FFF2-40B4-BE49-F238E27FC236}">
                <a16:creationId xmlns:a16="http://schemas.microsoft.com/office/drawing/2014/main" id="{B4801D7C-D889-D58C-52E6-AEF4F8657853}"/>
              </a:ext>
              <a:ext uri="{C183D7F6-B498-43B3-948B-1728B52AA6E4}">
                <adec:decorative xmlns:adec="http://schemas.microsoft.com/office/drawing/2017/decorative" val="1"/>
              </a:ext>
            </a:extLst>
          </p:cNvPr>
          <p:cNvGrpSpPr/>
          <p:nvPr/>
        </p:nvGrpSpPr>
        <p:grpSpPr>
          <a:xfrm>
            <a:off x="7146055" y="3136177"/>
            <a:ext cx="1334754" cy="860610"/>
            <a:chOff x="7146055" y="3136177"/>
            <a:chExt cx="1334754" cy="860610"/>
          </a:xfrm>
        </p:grpSpPr>
        <p:sp>
          <p:nvSpPr>
            <p:cNvPr id="9" name="Rectangle 8">
              <a:extLst>
                <a:ext uri="{FF2B5EF4-FFF2-40B4-BE49-F238E27FC236}">
                  <a16:creationId xmlns:a16="http://schemas.microsoft.com/office/drawing/2014/main" id="{AA162ACC-6A45-8AAF-219A-905EAEBA38D9}"/>
                </a:ext>
              </a:extLst>
            </p:cNvPr>
            <p:cNvSpPr/>
            <p:nvPr/>
          </p:nvSpPr>
          <p:spPr>
            <a:xfrm>
              <a:off x="7146055" y="3136177"/>
              <a:ext cx="1334754" cy="49127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68D5E236-035E-EA96-3742-A8E33812D836}"/>
                </a:ext>
              </a:extLst>
            </p:cNvPr>
            <p:cNvSpPr txBox="1"/>
            <p:nvPr/>
          </p:nvSpPr>
          <p:spPr>
            <a:xfrm>
              <a:off x="8088925" y="3627455"/>
              <a:ext cx="391884" cy="369332"/>
            </a:xfrm>
            <a:prstGeom prst="rect">
              <a:avLst/>
            </a:prstGeom>
            <a:noFill/>
          </p:spPr>
          <p:txBody>
            <a:bodyPr wrap="square">
              <a:spAutoFit/>
            </a:bodyPr>
            <a:lstStyle/>
            <a:p>
              <a:r>
                <a:rPr lang="en-US" dirty="0">
                  <a:solidFill>
                    <a:srgbClr val="FF0000"/>
                  </a:solidFill>
                  <a:latin typeface="Arial" panose="020B0604020202020204" pitchFamily="34" charset="0"/>
                  <a:cs typeface="Arial" panose="020B0604020202020204" pitchFamily="34" charset="0"/>
                </a:rPr>
                <a:t>2</a:t>
              </a:r>
              <a:endParaRPr lang="en-GB" dirty="0">
                <a:solidFill>
                  <a:srgbClr val="FF0000"/>
                </a:solidFill>
              </a:endParaRPr>
            </a:p>
          </p:txBody>
        </p:sp>
      </p:grpSp>
    </p:spTree>
    <p:extLst>
      <p:ext uri="{BB962C8B-B14F-4D97-AF65-F5344CB8AC3E}">
        <p14:creationId xmlns:p14="http://schemas.microsoft.com/office/powerpoint/2010/main" val="648804537"/>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E02185-1D09-8384-2D2E-EE323F3324B5}"/>
              </a:ext>
            </a:extLst>
          </p:cNvPr>
          <p:cNvSpPr>
            <a:spLocks noGrp="1"/>
          </p:cNvSpPr>
          <p:nvPr>
            <p:ph type="title"/>
          </p:nvPr>
        </p:nvSpPr>
        <p:spPr/>
        <p:txBody>
          <a:bodyPr/>
          <a:lstStyle/>
          <a:p>
            <a:r>
              <a:rPr lang="en-US" sz="3200" dirty="0"/>
              <a:t>Worksheet 5. Hazard – Baseline</a:t>
            </a:r>
          </a:p>
        </p:txBody>
      </p:sp>
      <p:sp>
        <p:nvSpPr>
          <p:cNvPr id="3" name="TextBox 2">
            <a:extLst>
              <a:ext uri="{FF2B5EF4-FFF2-40B4-BE49-F238E27FC236}">
                <a16:creationId xmlns:a16="http://schemas.microsoft.com/office/drawing/2014/main" id="{E64E6156-A61E-3521-964C-98899F7E9325}"/>
              </a:ext>
            </a:extLst>
          </p:cNvPr>
          <p:cNvSpPr txBox="1"/>
          <p:nvPr/>
        </p:nvSpPr>
        <p:spPr>
          <a:xfrm>
            <a:off x="776235" y="1278878"/>
            <a:ext cx="10457822" cy="1754326"/>
          </a:xfrm>
          <a:prstGeom prst="rect">
            <a:avLst/>
          </a:prstGeom>
          <a:noFill/>
        </p:spPr>
        <p:txBody>
          <a:bodyPr wrap="square">
            <a:spAutoFit/>
          </a:bodyPr>
          <a:lstStyle/>
          <a:p>
            <a:pPr>
              <a:defRPr/>
            </a:pPr>
            <a:r>
              <a:rPr lang="en-US" sz="1800" b="1" dirty="0">
                <a:solidFill>
                  <a:srgbClr val="000000"/>
                </a:solidFill>
                <a:effectLst/>
                <a:latin typeface="Roboto" panose="02000000000000000000" pitchFamily="2" charset="0"/>
                <a:ea typeface="Roboto" panose="02000000000000000000" pitchFamily="2" charset="0"/>
                <a:cs typeface="Arial" panose="020B0604020202020204" pitchFamily="34" charset="0"/>
              </a:rPr>
              <a:t>Worksheet 5.</a:t>
            </a:r>
            <a:r>
              <a:rPr lang="en-US" sz="1800" b="1" baseline="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b="1" dirty="0">
                <a:solidFill>
                  <a:srgbClr val="000000"/>
                </a:solidFill>
                <a:effectLst/>
                <a:latin typeface="Roboto" panose="02000000000000000000" pitchFamily="2" charset="0"/>
                <a:ea typeface="Roboto" panose="02000000000000000000" pitchFamily="2" charset="0"/>
                <a:cs typeface="Arial" panose="020B0604020202020204" pitchFamily="34" charset="0"/>
              </a:rPr>
              <a:t>Hazard - Baseline: </a:t>
            </a:r>
            <a:r>
              <a:rPr lang="en-US" sz="1800" b="0" dirty="0">
                <a:solidFill>
                  <a:srgbClr val="000000"/>
                </a:solidFill>
                <a:effectLst/>
                <a:latin typeface="Roboto" panose="02000000000000000000" pitchFamily="2" charset="0"/>
                <a:ea typeface="Roboto" panose="02000000000000000000" pitchFamily="2" charset="0"/>
                <a:cs typeface="Arial" panose="020B0604020202020204" pitchFamily="34" charset="0"/>
              </a:rPr>
              <a:t>Following the list of hazards, the different climatic and non-climatic hazards present in the city should be analyzed according to their </a:t>
            </a:r>
            <a:r>
              <a:rPr lang="en-US" sz="1800" b="1" dirty="0">
                <a:solidFill>
                  <a:srgbClr val="000000"/>
                </a:solidFill>
                <a:effectLst/>
                <a:latin typeface="Roboto" panose="02000000000000000000" pitchFamily="2" charset="0"/>
                <a:ea typeface="Roboto" panose="02000000000000000000" pitchFamily="2" charset="0"/>
                <a:cs typeface="Arial" panose="020B0604020202020204" pitchFamily="34" charset="0"/>
              </a:rPr>
              <a:t>frequency </a:t>
            </a:r>
            <a:r>
              <a:rPr lang="en-US" sz="1800" b="0" dirty="0">
                <a:solidFill>
                  <a:srgbClr val="000000"/>
                </a:solidFill>
                <a:effectLst/>
                <a:latin typeface="Roboto" panose="02000000000000000000" pitchFamily="2" charset="0"/>
                <a:ea typeface="Roboto" panose="02000000000000000000" pitchFamily="2" charset="0"/>
                <a:cs typeface="Arial" panose="020B0604020202020204" pitchFamily="34" charset="0"/>
              </a:rPr>
              <a:t>and </a:t>
            </a:r>
            <a:r>
              <a:rPr lang="en-US" sz="1800" b="1" dirty="0">
                <a:solidFill>
                  <a:srgbClr val="000000"/>
                </a:solidFill>
                <a:effectLst/>
                <a:latin typeface="Roboto" panose="02000000000000000000" pitchFamily="2" charset="0"/>
                <a:ea typeface="Roboto" panose="02000000000000000000" pitchFamily="2" charset="0"/>
                <a:cs typeface="Arial" panose="020B0604020202020204" pitchFamily="34" charset="0"/>
              </a:rPr>
              <a:t>magnitude</a:t>
            </a:r>
            <a:r>
              <a:rPr lang="en-US" sz="1800" b="0" dirty="0">
                <a:solidFill>
                  <a:srgbClr val="000000"/>
                </a:solidFill>
                <a:effectLst/>
                <a:latin typeface="Roboto" panose="02000000000000000000" pitchFamily="2" charset="0"/>
                <a:ea typeface="Roboto" panose="02000000000000000000" pitchFamily="2" charset="0"/>
                <a:cs typeface="Arial" panose="020B0604020202020204" pitchFamily="34" charset="0"/>
              </a:rPr>
              <a:t>, using the references for levels 1 to 5 in respective "Frequency" and "Magnitude" Columns. "No data available" is also provided</a:t>
            </a:r>
            <a:r>
              <a:rPr lang="en-US" sz="1800" b="0" baseline="0" dirty="0">
                <a:solidFill>
                  <a:srgbClr val="000000"/>
                </a:solidFill>
                <a:effectLst/>
                <a:latin typeface="Roboto" panose="02000000000000000000" pitchFamily="2" charset="0"/>
                <a:ea typeface="Roboto" panose="02000000000000000000" pitchFamily="2" charset="0"/>
                <a:cs typeface="Arial" panose="020B0604020202020204" pitchFamily="34" charset="0"/>
              </a:rPr>
              <a:t> as an option.</a:t>
            </a:r>
            <a:r>
              <a:rPr lang="en-US" sz="1800" b="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p>
          <a:p>
            <a:pPr>
              <a:defRPr/>
            </a:pPr>
            <a:endParaRPr lang="en-US" dirty="0">
              <a:solidFill>
                <a:srgbClr val="000000"/>
              </a:solidFill>
              <a:latin typeface="Roboto" panose="02000000000000000000" pitchFamily="2" charset="0"/>
              <a:ea typeface="Roboto" panose="02000000000000000000" pitchFamily="2"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GB" dirty="0">
              <a:solidFill>
                <a:srgbClr val="000000"/>
              </a:solidFill>
              <a:effectLst/>
              <a:latin typeface="Roboto" panose="02000000000000000000" pitchFamily="2" charset="0"/>
              <a:ea typeface="Roboto" panose="02000000000000000000" pitchFamily="2" charset="0"/>
              <a:cs typeface="Arial" panose="020B0604020202020204" pitchFamily="34" charset="0"/>
            </a:endParaRPr>
          </a:p>
        </p:txBody>
      </p:sp>
      <p:pic>
        <p:nvPicPr>
          <p:cNvPr id="2" name="Picture 1" descr="Screenshot of worksheet 5. Hazard - baseline">
            <a:extLst>
              <a:ext uri="{FF2B5EF4-FFF2-40B4-BE49-F238E27FC236}">
                <a16:creationId xmlns:a16="http://schemas.microsoft.com/office/drawing/2014/main" id="{00000000-0008-0000-0400-000022000000}"/>
              </a:ext>
              <a:ext uri="{C183D7F6-B498-43B3-948B-1728B52AA6E4}">
                <adec:decorative xmlns:adec="http://schemas.microsoft.com/office/drawing/2017/decorative" val="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82597" y="2619220"/>
            <a:ext cx="8403626" cy="2739290"/>
          </a:xfrm>
          <a:prstGeom prst="rect">
            <a:avLst/>
          </a:prstGeom>
          <a:noFill/>
          <a:ln>
            <a:noFill/>
          </a:ln>
        </p:spPr>
      </p:pic>
      <p:sp>
        <p:nvSpPr>
          <p:cNvPr id="10" name="TextBox 9">
            <a:extLst>
              <a:ext uri="{FF2B5EF4-FFF2-40B4-BE49-F238E27FC236}">
                <a16:creationId xmlns:a16="http://schemas.microsoft.com/office/drawing/2014/main" id="{2AB36781-9D31-FD87-9A0F-1CF932F470C9}"/>
              </a:ext>
            </a:extLst>
          </p:cNvPr>
          <p:cNvSpPr txBox="1"/>
          <p:nvPr/>
        </p:nvSpPr>
        <p:spPr>
          <a:xfrm>
            <a:off x="9874001" y="3090446"/>
            <a:ext cx="1833253" cy="338554"/>
          </a:xfrm>
          <a:prstGeom prst="rect">
            <a:avLst/>
          </a:prstGeom>
          <a:noFill/>
        </p:spPr>
        <p:txBody>
          <a:bodyPr wrap="square">
            <a:spAutoFit/>
          </a:bodyPr>
          <a:lstStyle/>
          <a:p>
            <a:r>
              <a:rPr lang="en-US" sz="1600" b="0" dirty="0">
                <a:solidFill>
                  <a:srgbClr val="C12033"/>
                </a:solidFill>
                <a:effectLst/>
                <a:latin typeface="Arial" panose="020B0604020202020204" pitchFamily="34" charset="0"/>
                <a:ea typeface="+mn-ea"/>
                <a:cs typeface="Arial" panose="020B0604020202020204" pitchFamily="34" charset="0"/>
              </a:rPr>
              <a:t>Options available</a:t>
            </a:r>
            <a:endParaRPr lang="en-GB" sz="1600" dirty="0">
              <a:solidFill>
                <a:srgbClr val="C12033"/>
              </a:solidFill>
            </a:endParaRPr>
          </a:p>
        </p:txBody>
      </p:sp>
      <p:pic>
        <p:nvPicPr>
          <p:cNvPr id="8" name="Picture 7" descr="options for selection">
            <a:extLst>
              <a:ext uri="{FF2B5EF4-FFF2-40B4-BE49-F238E27FC236}">
                <a16:creationId xmlns:a16="http://schemas.microsoft.com/office/drawing/2014/main" id="{BD40CA42-70B5-673A-7919-B6DDE008F3C5}"/>
              </a:ext>
            </a:extLst>
          </p:cNvPr>
          <p:cNvPicPr>
            <a:picLocks noChangeAspect="1"/>
          </p:cNvPicPr>
          <p:nvPr/>
        </p:nvPicPr>
        <p:blipFill rotWithShape="1">
          <a:blip r:embed="rId4"/>
          <a:srcRect l="17898" t="70624" r="77140" b="11818"/>
          <a:stretch/>
        </p:blipFill>
        <p:spPr>
          <a:xfrm>
            <a:off x="10077712" y="3429000"/>
            <a:ext cx="1338053" cy="1331587"/>
          </a:xfrm>
          <a:prstGeom prst="rect">
            <a:avLst/>
          </a:prstGeom>
        </p:spPr>
      </p:pic>
      <p:sp>
        <p:nvSpPr>
          <p:cNvPr id="6" name="TextBox 5">
            <a:extLst>
              <a:ext uri="{FF2B5EF4-FFF2-40B4-BE49-F238E27FC236}">
                <a16:creationId xmlns:a16="http://schemas.microsoft.com/office/drawing/2014/main" id="{22509644-3EB8-237A-498D-9C907CB300C3}"/>
              </a:ext>
            </a:extLst>
          </p:cNvPr>
          <p:cNvSpPr txBox="1"/>
          <p:nvPr/>
        </p:nvSpPr>
        <p:spPr>
          <a:xfrm>
            <a:off x="776235" y="5579122"/>
            <a:ext cx="10639530" cy="646331"/>
          </a:xfrm>
          <a:prstGeom prst="rect">
            <a:avLst/>
          </a:prstGeom>
          <a:noFill/>
        </p:spPr>
        <p:txBody>
          <a:bodyPr wrap="square">
            <a:spAutoFit/>
          </a:bodyPr>
          <a:lstStyle/>
          <a:p>
            <a:pPr>
              <a:defRPr/>
            </a:pPr>
            <a:r>
              <a:rPr lang="en-US" sz="1800" b="1" dirty="0">
                <a:solidFill>
                  <a:srgbClr val="000000"/>
                </a:solidFill>
                <a:effectLst/>
                <a:latin typeface="Roboto" panose="02000000000000000000" pitchFamily="2" charset="0"/>
                <a:ea typeface="Roboto" panose="02000000000000000000" pitchFamily="2" charset="0"/>
                <a:cs typeface="Arial" panose="020B0604020202020204" pitchFamily="34" charset="0"/>
              </a:rPr>
              <a:t>Important Note: </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The analysis should be done</a:t>
            </a:r>
            <a:r>
              <a:rPr lang="en-US" sz="1800" baseline="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based on the best knowledge of the person performing the evaluation. Ideally, it should be carried out as a team. This will be an even more enriching process.</a:t>
            </a:r>
            <a:endParaRPr lang="en-GB" dirty="0">
              <a:solidFill>
                <a:srgbClr val="000000"/>
              </a:solidFill>
              <a:effectLst/>
              <a:latin typeface="Roboto" panose="02000000000000000000" pitchFamily="2" charset="0"/>
              <a:ea typeface="Roboto" panose="02000000000000000000" pitchFamily="2" charset="0"/>
              <a:cs typeface="Arial" panose="020B0604020202020204" pitchFamily="34" charset="0"/>
            </a:endParaRPr>
          </a:p>
        </p:txBody>
      </p:sp>
      <p:sp>
        <p:nvSpPr>
          <p:cNvPr id="5" name="Rectangle 4">
            <a:extLst>
              <a:ext uri="{FF2B5EF4-FFF2-40B4-BE49-F238E27FC236}">
                <a16:creationId xmlns:a16="http://schemas.microsoft.com/office/drawing/2014/main" id="{13888C18-13C8-FBFF-E6D6-2CDC4215699E}"/>
              </a:ext>
              <a:ext uri="{C183D7F6-B498-43B3-948B-1728B52AA6E4}">
                <adec:decorative xmlns:adec="http://schemas.microsoft.com/office/drawing/2017/decorative" val="1"/>
              </a:ext>
            </a:extLst>
          </p:cNvPr>
          <p:cNvSpPr/>
          <p:nvPr/>
        </p:nvSpPr>
        <p:spPr>
          <a:xfrm>
            <a:off x="4946418" y="2512088"/>
            <a:ext cx="1647930" cy="29240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3989621"/>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E02185-1D09-8384-2D2E-EE323F3324B5}"/>
              </a:ext>
            </a:extLst>
          </p:cNvPr>
          <p:cNvSpPr>
            <a:spLocks noGrp="1"/>
          </p:cNvSpPr>
          <p:nvPr>
            <p:ph type="title"/>
          </p:nvPr>
        </p:nvSpPr>
        <p:spPr/>
        <p:txBody>
          <a:bodyPr/>
          <a:lstStyle/>
          <a:p>
            <a:r>
              <a:rPr lang="en-US" sz="3200" dirty="0"/>
              <a:t>Worksheet 5.1 Hazard – IPCC</a:t>
            </a:r>
          </a:p>
        </p:txBody>
      </p:sp>
      <p:sp>
        <p:nvSpPr>
          <p:cNvPr id="3" name="TextBox 2">
            <a:extLst>
              <a:ext uri="{FF2B5EF4-FFF2-40B4-BE49-F238E27FC236}">
                <a16:creationId xmlns:a16="http://schemas.microsoft.com/office/drawing/2014/main" id="{E64E6156-A61E-3521-964C-98899F7E9325}"/>
              </a:ext>
            </a:extLst>
          </p:cNvPr>
          <p:cNvSpPr txBox="1"/>
          <p:nvPr/>
        </p:nvSpPr>
        <p:spPr>
          <a:xfrm>
            <a:off x="776235" y="1278878"/>
            <a:ext cx="10457822" cy="1477328"/>
          </a:xfrm>
          <a:prstGeom prst="rect">
            <a:avLst/>
          </a:prstGeom>
          <a:noFill/>
        </p:spPr>
        <p:txBody>
          <a:bodyPr wrap="square">
            <a:spAutoFit/>
          </a:bodyPr>
          <a:lstStyle/>
          <a:p>
            <a:pPr algn="l"/>
            <a:r>
              <a:rPr lang="en-US" sz="1800" b="1" baseline="0" dirty="0">
                <a:solidFill>
                  <a:srgbClr val="000000"/>
                </a:solidFill>
                <a:latin typeface="Roboto" panose="02000000000000000000" pitchFamily="2" charset="0"/>
                <a:ea typeface="Roboto" panose="02000000000000000000" pitchFamily="2" charset="0"/>
                <a:cs typeface="Arial" panose="020B0604020202020204" pitchFamily="34" charset="0"/>
              </a:rPr>
              <a:t>Worksheet 5.1 Hazard under climate change considerations, according to IPCC</a:t>
            </a:r>
            <a:r>
              <a:rPr lang="en-US" sz="1800" b="0" baseline="0" dirty="0">
                <a:solidFill>
                  <a:srgbClr val="000000"/>
                </a:solidFill>
                <a:latin typeface="Roboto" panose="02000000000000000000" pitchFamily="2" charset="0"/>
                <a:ea typeface="Roboto" panose="02000000000000000000" pitchFamily="2" charset="0"/>
                <a:cs typeface="Arial" panose="020B0604020202020204" pitchFamily="34" charset="0"/>
              </a:rPr>
              <a:t>. </a:t>
            </a:r>
            <a:r>
              <a:rPr lang="en-US" sz="1800" baseline="0" dirty="0">
                <a:solidFill>
                  <a:srgbClr val="000000"/>
                </a:solidFill>
                <a:latin typeface="Roboto" panose="02000000000000000000" pitchFamily="2" charset="0"/>
                <a:ea typeface="Roboto" panose="02000000000000000000" pitchFamily="2" charset="0"/>
                <a:cs typeface="Arial" panose="020B0604020202020204" pitchFamily="34" charset="0"/>
              </a:rPr>
              <a:t>The IPCC region where the city is located should be found on the map. Once identified, select it using the cursor. Once the region has been selected, it will be possible to see the future changes that occur for each type of climate hazard. This shows whether the manifestation of these phenomena increases, decreases or remains the same. </a:t>
            </a:r>
          </a:p>
        </p:txBody>
      </p:sp>
      <p:pic>
        <p:nvPicPr>
          <p:cNvPr id="4" name="Picture 3">
            <a:extLst>
              <a:ext uri="{FF2B5EF4-FFF2-40B4-BE49-F238E27FC236}">
                <a16:creationId xmlns:a16="http://schemas.microsoft.com/office/drawing/2014/main" id="{00000000-0008-0000-0400-00001C000000}"/>
              </a:ext>
              <a:ext uri="{C183D7F6-B498-43B3-948B-1728B52AA6E4}">
                <adec:decorative xmlns:adec="http://schemas.microsoft.com/office/drawing/2017/decorative" val="1"/>
              </a:ext>
            </a:extLst>
          </p:cNvPr>
          <p:cNvPicPr/>
          <p:nvPr/>
        </p:nvPicPr>
        <p:blipFill rotWithShape="1">
          <a:blip r:embed="rId3">
            <a:extLst>
              <a:ext uri="{28A0092B-C50C-407E-A947-70E740481C1C}">
                <a14:useLocalDpi xmlns:a14="http://schemas.microsoft.com/office/drawing/2010/main" val="0"/>
              </a:ext>
            </a:extLst>
          </a:blip>
          <a:srcRect t="10464" r="51757"/>
          <a:stretch/>
        </p:blipFill>
        <p:spPr bwMode="auto">
          <a:xfrm>
            <a:off x="1457011" y="2829232"/>
            <a:ext cx="4396631" cy="2606926"/>
          </a:xfrm>
          <a:prstGeom prst="rect">
            <a:avLst/>
          </a:prstGeom>
          <a:noFill/>
          <a:ln>
            <a:noFill/>
          </a:ln>
          <a:extLst>
            <a:ext uri="{53640926-AAD7-44D8-BBD7-CCE9431645EC}">
              <a14:shadowObscured xmlns:a14="http://schemas.microsoft.com/office/drawing/2010/main"/>
            </a:ext>
          </a:extLst>
        </p:spPr>
      </p:pic>
      <p:pic>
        <p:nvPicPr>
          <p:cNvPr id="9" name="Picture 8" descr="option of selection">
            <a:extLst>
              <a:ext uri="{FF2B5EF4-FFF2-40B4-BE49-F238E27FC236}">
                <a16:creationId xmlns:a16="http://schemas.microsoft.com/office/drawing/2014/main" id="{00000000-0008-0000-0400-000012000000}"/>
              </a:ext>
            </a:extLst>
          </p:cNvPr>
          <p:cNvPicPr/>
          <p:nvPr/>
        </p:nvPicPr>
        <p:blipFill rotWithShape="1">
          <a:blip r:embed="rId4">
            <a:extLst>
              <a:ext uri="{28A0092B-C50C-407E-A947-70E740481C1C}">
                <a14:useLocalDpi xmlns:a14="http://schemas.microsoft.com/office/drawing/2010/main" val="0"/>
              </a:ext>
            </a:extLst>
          </a:blip>
          <a:srcRect l="60258" t="24762" b="7658"/>
          <a:stretch/>
        </p:blipFill>
        <p:spPr bwMode="auto">
          <a:xfrm>
            <a:off x="6333067" y="2756206"/>
            <a:ext cx="3330575" cy="1000125"/>
          </a:xfrm>
          <a:prstGeom prst="rect">
            <a:avLst/>
          </a:prstGeom>
          <a:noFill/>
          <a:ln>
            <a:noFill/>
          </a:ln>
          <a:extLst>
            <a:ext uri="{53640926-AAD7-44D8-BBD7-CCE9431645EC}">
              <a14:shadowObscured xmlns:a14="http://schemas.microsoft.com/office/drawing/2010/main"/>
            </a:ext>
          </a:extLst>
        </p:spPr>
      </p:pic>
      <p:pic>
        <p:nvPicPr>
          <p:cNvPr id="11" name="Picture 10" descr="global map showing IPCC regions">
            <a:extLst>
              <a:ext uri="{FF2B5EF4-FFF2-40B4-BE49-F238E27FC236}">
                <a16:creationId xmlns:a16="http://schemas.microsoft.com/office/drawing/2014/main" id="{00000000-0008-0000-0400-00001100000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3906616"/>
            <a:ext cx="4304242" cy="2491315"/>
          </a:xfrm>
          <a:prstGeom prst="rect">
            <a:avLst/>
          </a:prstGeom>
          <a:noFill/>
        </p:spPr>
      </p:pic>
      <p:sp>
        <p:nvSpPr>
          <p:cNvPr id="12" name="Rectangle 11">
            <a:extLst>
              <a:ext uri="{FF2B5EF4-FFF2-40B4-BE49-F238E27FC236}">
                <a16:creationId xmlns:a16="http://schemas.microsoft.com/office/drawing/2014/main" id="{A94E24C1-A216-BD9A-76CC-38A827EE1694}"/>
              </a:ext>
              <a:ext uri="{C183D7F6-B498-43B3-948B-1728B52AA6E4}">
                <adec:decorative xmlns:adec="http://schemas.microsoft.com/office/drawing/2017/decorative" val="1"/>
              </a:ext>
            </a:extLst>
          </p:cNvPr>
          <p:cNvSpPr/>
          <p:nvPr/>
        </p:nvSpPr>
        <p:spPr>
          <a:xfrm>
            <a:off x="2203218" y="3018154"/>
            <a:ext cx="2408976" cy="2274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745059"/>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E02185-1D09-8384-2D2E-EE323F3324B5}"/>
              </a:ext>
            </a:extLst>
          </p:cNvPr>
          <p:cNvSpPr>
            <a:spLocks noGrp="1"/>
          </p:cNvSpPr>
          <p:nvPr>
            <p:ph type="title"/>
          </p:nvPr>
        </p:nvSpPr>
        <p:spPr/>
        <p:txBody>
          <a:bodyPr/>
          <a:lstStyle/>
          <a:p>
            <a:r>
              <a:rPr lang="en-US" sz="3200" dirty="0"/>
              <a:t>Worksheet 5.2 Hazard - National info</a:t>
            </a:r>
          </a:p>
        </p:txBody>
      </p:sp>
      <p:sp>
        <p:nvSpPr>
          <p:cNvPr id="3" name="TextBox 2" descr="Screenshot of worksheet 5.2 Hazard - National info">
            <a:extLst>
              <a:ext uri="{FF2B5EF4-FFF2-40B4-BE49-F238E27FC236}">
                <a16:creationId xmlns:a16="http://schemas.microsoft.com/office/drawing/2014/main" id="{E64E6156-A61E-3521-964C-98899F7E9325}"/>
              </a:ext>
            </a:extLst>
          </p:cNvPr>
          <p:cNvSpPr txBox="1"/>
          <p:nvPr/>
        </p:nvSpPr>
        <p:spPr>
          <a:xfrm>
            <a:off x="776235" y="1278878"/>
            <a:ext cx="10457822" cy="1754326"/>
          </a:xfrm>
          <a:prstGeom prst="rect">
            <a:avLst/>
          </a:prstGeom>
          <a:noFill/>
        </p:spPr>
        <p:txBody>
          <a:bodyPr wrap="square">
            <a:spAutoFit/>
          </a:bodyPr>
          <a:lstStyle/>
          <a:p>
            <a:pPr algn="l"/>
            <a:r>
              <a:rPr lang="en-US" sz="1800" b="1" baseline="0" dirty="0">
                <a:solidFill>
                  <a:srgbClr val="000000"/>
                </a:solidFill>
                <a:latin typeface="Roboto" panose="02000000000000000000" pitchFamily="2" charset="0"/>
                <a:ea typeface="Roboto" panose="02000000000000000000" pitchFamily="2" charset="0"/>
                <a:cs typeface="Arial" panose="020B0604020202020204" pitchFamily="34" charset="0"/>
              </a:rPr>
              <a:t>Worksheet 5.2 Hazard under climate change considerations with </a:t>
            </a:r>
            <a:r>
              <a:rPr lang="en-US" sz="1800" b="1" u="sng" baseline="0" dirty="0">
                <a:solidFill>
                  <a:srgbClr val="000000"/>
                </a:solidFill>
                <a:latin typeface="Roboto" panose="02000000000000000000" pitchFamily="2" charset="0"/>
                <a:ea typeface="Roboto" panose="02000000000000000000" pitchFamily="2" charset="0"/>
                <a:cs typeface="Arial" panose="020B0604020202020204" pitchFamily="34" charset="0"/>
              </a:rPr>
              <a:t>national or local data</a:t>
            </a:r>
            <a:r>
              <a:rPr lang="en-US" sz="1800" b="1" baseline="0" dirty="0">
                <a:solidFill>
                  <a:srgbClr val="000000"/>
                </a:solidFill>
                <a:latin typeface="Roboto" panose="02000000000000000000" pitchFamily="2" charset="0"/>
                <a:ea typeface="Roboto" panose="02000000000000000000" pitchFamily="2" charset="0"/>
                <a:cs typeface="Arial" panose="020B0604020202020204" pitchFamily="34" charset="0"/>
              </a:rPr>
              <a:t>.</a:t>
            </a:r>
            <a:r>
              <a:rPr lang="en-US" sz="1800" baseline="0" dirty="0">
                <a:solidFill>
                  <a:srgbClr val="000000"/>
                </a:solidFill>
                <a:latin typeface="Roboto" panose="02000000000000000000" pitchFamily="2" charset="0"/>
                <a:ea typeface="Roboto" panose="02000000000000000000" pitchFamily="2" charset="0"/>
                <a:cs typeface="Arial" panose="020B0604020202020204" pitchFamily="34" charset="0"/>
              </a:rPr>
              <a:t> Information on climate change should be sought on a national or local scale, depending on availability. Once the information has been identified, select the time period and emissions scenario under which changes are projected. Then indicate the changes in the indicated climatic variables. If unknown or no national information is available, leave a blank space. State whether they </a:t>
            </a:r>
            <a:r>
              <a:rPr lang="en-US" sz="1800" i="1" baseline="0" dirty="0">
                <a:solidFill>
                  <a:srgbClr val="000000"/>
                </a:solidFill>
                <a:latin typeface="Roboto" panose="02000000000000000000" pitchFamily="2" charset="0"/>
                <a:ea typeface="Roboto" panose="02000000000000000000" pitchFamily="2" charset="0"/>
                <a:cs typeface="Arial" panose="020B0604020202020204" pitchFamily="34" charset="0"/>
              </a:rPr>
              <a:t>increase</a:t>
            </a:r>
            <a:r>
              <a:rPr lang="en-US" sz="1800" baseline="0" dirty="0">
                <a:solidFill>
                  <a:srgbClr val="000000"/>
                </a:solidFill>
                <a:latin typeface="Roboto" panose="02000000000000000000" pitchFamily="2" charset="0"/>
                <a:ea typeface="Roboto" panose="02000000000000000000" pitchFamily="2" charset="0"/>
                <a:cs typeface="Arial" panose="020B0604020202020204" pitchFamily="34" charset="0"/>
              </a:rPr>
              <a:t>, </a:t>
            </a:r>
            <a:r>
              <a:rPr lang="en-US" sz="1800" i="1" baseline="0" dirty="0">
                <a:solidFill>
                  <a:srgbClr val="000000"/>
                </a:solidFill>
                <a:latin typeface="Roboto" panose="02000000000000000000" pitchFamily="2" charset="0"/>
                <a:ea typeface="Roboto" panose="02000000000000000000" pitchFamily="2" charset="0"/>
                <a:cs typeface="Arial" panose="020B0604020202020204" pitchFamily="34" charset="0"/>
              </a:rPr>
              <a:t>decrease</a:t>
            </a:r>
            <a:r>
              <a:rPr lang="en-US" sz="1800" baseline="0" dirty="0">
                <a:solidFill>
                  <a:srgbClr val="000000"/>
                </a:solidFill>
                <a:latin typeface="Roboto" panose="02000000000000000000" pitchFamily="2" charset="0"/>
                <a:ea typeface="Roboto" panose="02000000000000000000" pitchFamily="2" charset="0"/>
                <a:cs typeface="Arial" panose="020B0604020202020204" pitchFamily="34" charset="0"/>
              </a:rPr>
              <a:t> or </a:t>
            </a:r>
            <a:r>
              <a:rPr lang="en-US" sz="1800" i="1" baseline="0" dirty="0">
                <a:solidFill>
                  <a:srgbClr val="000000"/>
                </a:solidFill>
                <a:latin typeface="Roboto" panose="02000000000000000000" pitchFamily="2" charset="0"/>
                <a:ea typeface="Roboto" panose="02000000000000000000" pitchFamily="2" charset="0"/>
                <a:cs typeface="Arial" panose="020B0604020202020204" pitchFamily="34" charset="0"/>
              </a:rPr>
              <a:t>remain the same </a:t>
            </a:r>
            <a:r>
              <a:rPr lang="en-US" sz="1800" baseline="0" dirty="0">
                <a:solidFill>
                  <a:srgbClr val="000000"/>
                </a:solidFill>
                <a:latin typeface="Roboto" panose="02000000000000000000" pitchFamily="2" charset="0"/>
                <a:ea typeface="Roboto" panose="02000000000000000000" pitchFamily="2" charset="0"/>
                <a:cs typeface="Arial" panose="020B0604020202020204" pitchFamily="34" charset="0"/>
              </a:rPr>
              <a:t>for the selected period and scenario.</a:t>
            </a:r>
          </a:p>
        </p:txBody>
      </p:sp>
      <p:pic>
        <p:nvPicPr>
          <p:cNvPr id="2" name="Picture 1" descr="Screenshot of the worksheet 2. Methodology">
            <a:extLst>
              <a:ext uri="{FF2B5EF4-FFF2-40B4-BE49-F238E27FC236}">
                <a16:creationId xmlns:a16="http://schemas.microsoft.com/office/drawing/2014/main" id="{00000000-0008-0000-0400-000020000000}"/>
              </a:ext>
            </a:extLst>
          </p:cNvPr>
          <p:cNvPicPr/>
          <p:nvPr/>
        </p:nvPicPr>
        <p:blipFill rotWithShape="1">
          <a:blip r:embed="rId3">
            <a:extLst>
              <a:ext uri="{28A0092B-C50C-407E-A947-70E740481C1C}">
                <a14:useLocalDpi xmlns:a14="http://schemas.microsoft.com/office/drawing/2010/main" val="0"/>
              </a:ext>
            </a:extLst>
          </a:blip>
          <a:srcRect r="38408" b="1412"/>
          <a:stretch/>
        </p:blipFill>
        <p:spPr bwMode="auto">
          <a:xfrm>
            <a:off x="2166733" y="3033204"/>
            <a:ext cx="7007412" cy="3126436"/>
          </a:xfrm>
          <a:prstGeom prst="rect">
            <a:avLst/>
          </a:prstGeom>
          <a:noFill/>
          <a:ln>
            <a:noFill/>
          </a:ln>
        </p:spPr>
      </p:pic>
      <p:grpSp>
        <p:nvGrpSpPr>
          <p:cNvPr id="13" name="Group 12">
            <a:extLst>
              <a:ext uri="{FF2B5EF4-FFF2-40B4-BE49-F238E27FC236}">
                <a16:creationId xmlns:a16="http://schemas.microsoft.com/office/drawing/2014/main" id="{D0C2469B-CDE5-4D48-F4DF-C440A18E2EE3}"/>
              </a:ext>
              <a:ext uri="{C183D7F6-B498-43B3-948B-1728B52AA6E4}">
                <adec:decorative xmlns:adec="http://schemas.microsoft.com/office/drawing/2017/decorative" val="1"/>
              </a:ext>
            </a:extLst>
          </p:cNvPr>
          <p:cNvGrpSpPr/>
          <p:nvPr/>
        </p:nvGrpSpPr>
        <p:grpSpPr>
          <a:xfrm>
            <a:off x="2775971" y="2945605"/>
            <a:ext cx="2337382" cy="597458"/>
            <a:chOff x="1158187" y="2899369"/>
            <a:chExt cx="2337382" cy="597458"/>
          </a:xfrm>
        </p:grpSpPr>
        <p:sp>
          <p:nvSpPr>
            <p:cNvPr id="12" name="Rectangle 11">
              <a:extLst>
                <a:ext uri="{FF2B5EF4-FFF2-40B4-BE49-F238E27FC236}">
                  <a16:creationId xmlns:a16="http://schemas.microsoft.com/office/drawing/2014/main" id="{A94E24C1-A216-BD9A-76CC-38A827EE1694}"/>
                </a:ext>
              </a:extLst>
            </p:cNvPr>
            <p:cNvSpPr/>
            <p:nvPr/>
          </p:nvSpPr>
          <p:spPr>
            <a:xfrm>
              <a:off x="1158187" y="3221633"/>
              <a:ext cx="2197962" cy="27519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2734217-ABC0-DE66-04E1-5C7E9CDD467E}"/>
                </a:ext>
              </a:extLst>
            </p:cNvPr>
            <p:cNvSpPr txBox="1"/>
            <p:nvPr/>
          </p:nvSpPr>
          <p:spPr>
            <a:xfrm>
              <a:off x="3216728" y="2899369"/>
              <a:ext cx="278841" cy="369332"/>
            </a:xfrm>
            <a:prstGeom prst="rect">
              <a:avLst/>
            </a:prstGeom>
            <a:noFill/>
          </p:spPr>
          <p:txBody>
            <a:bodyPr wrap="square">
              <a:spAutoFit/>
            </a:bodyPr>
            <a:lstStyle/>
            <a:p>
              <a:r>
                <a:rPr lang="en-US" dirty="0">
                  <a:solidFill>
                    <a:srgbClr val="FF0000"/>
                  </a:solidFill>
                  <a:latin typeface="Arial" panose="020B0604020202020204" pitchFamily="34" charset="0"/>
                  <a:cs typeface="Arial" panose="020B0604020202020204" pitchFamily="34" charset="0"/>
                </a:rPr>
                <a:t>1</a:t>
              </a:r>
              <a:endParaRPr lang="en-GB" dirty="0">
                <a:solidFill>
                  <a:srgbClr val="FF0000"/>
                </a:solidFill>
              </a:endParaRPr>
            </a:p>
          </p:txBody>
        </p:sp>
      </p:grpSp>
      <p:grpSp>
        <p:nvGrpSpPr>
          <p:cNvPr id="10" name="Group 9">
            <a:extLst>
              <a:ext uri="{FF2B5EF4-FFF2-40B4-BE49-F238E27FC236}">
                <a16:creationId xmlns:a16="http://schemas.microsoft.com/office/drawing/2014/main" id="{2F1245B8-4B45-9594-8813-AD321EF0C148}"/>
              </a:ext>
              <a:ext uri="{C183D7F6-B498-43B3-948B-1728B52AA6E4}">
                <adec:decorative xmlns:adec="http://schemas.microsoft.com/office/drawing/2017/decorative" val="1"/>
              </a:ext>
            </a:extLst>
          </p:cNvPr>
          <p:cNvGrpSpPr/>
          <p:nvPr/>
        </p:nvGrpSpPr>
        <p:grpSpPr>
          <a:xfrm>
            <a:off x="4973932" y="3304888"/>
            <a:ext cx="1722760" cy="1609019"/>
            <a:chOff x="3229822" y="3244334"/>
            <a:chExt cx="1722760" cy="1609019"/>
          </a:xfrm>
        </p:grpSpPr>
        <p:sp>
          <p:nvSpPr>
            <p:cNvPr id="5" name="Rectangle 4">
              <a:extLst>
                <a:ext uri="{FF2B5EF4-FFF2-40B4-BE49-F238E27FC236}">
                  <a16:creationId xmlns:a16="http://schemas.microsoft.com/office/drawing/2014/main" id="{B53594D1-CC64-05C5-8C53-A28DF64C176A}"/>
                </a:ext>
              </a:extLst>
            </p:cNvPr>
            <p:cNvSpPr/>
            <p:nvPr/>
          </p:nvSpPr>
          <p:spPr>
            <a:xfrm>
              <a:off x="3229822" y="3547658"/>
              <a:ext cx="1623532" cy="130569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E76C967-D3B5-44E7-BE46-1E08BB3989B0}"/>
                </a:ext>
              </a:extLst>
            </p:cNvPr>
            <p:cNvSpPr txBox="1"/>
            <p:nvPr/>
          </p:nvSpPr>
          <p:spPr>
            <a:xfrm>
              <a:off x="4673741" y="3244334"/>
              <a:ext cx="278841" cy="369332"/>
            </a:xfrm>
            <a:prstGeom prst="rect">
              <a:avLst/>
            </a:prstGeom>
            <a:noFill/>
          </p:spPr>
          <p:txBody>
            <a:bodyPr wrap="square">
              <a:spAutoFit/>
            </a:bodyPr>
            <a:lstStyle/>
            <a:p>
              <a:r>
                <a:rPr lang="en-US" dirty="0">
                  <a:solidFill>
                    <a:srgbClr val="FF0000"/>
                  </a:solidFill>
                  <a:latin typeface="Arial" panose="020B0604020202020204" pitchFamily="34" charset="0"/>
                  <a:cs typeface="Arial" panose="020B0604020202020204" pitchFamily="34" charset="0"/>
                </a:rPr>
                <a:t>2</a:t>
              </a:r>
              <a:endParaRPr lang="en-GB" dirty="0">
                <a:solidFill>
                  <a:srgbClr val="FF0000"/>
                </a:solidFill>
              </a:endParaRPr>
            </a:p>
          </p:txBody>
        </p:sp>
      </p:grpSp>
    </p:spTree>
    <p:extLst>
      <p:ext uri="{BB962C8B-B14F-4D97-AF65-F5344CB8AC3E}">
        <p14:creationId xmlns:p14="http://schemas.microsoft.com/office/powerpoint/2010/main" val="3690281163"/>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E02185-1D09-8384-2D2E-EE323F3324B5}"/>
              </a:ext>
            </a:extLst>
          </p:cNvPr>
          <p:cNvSpPr>
            <a:spLocks noGrp="1"/>
          </p:cNvSpPr>
          <p:nvPr>
            <p:ph type="title"/>
          </p:nvPr>
        </p:nvSpPr>
        <p:spPr/>
        <p:txBody>
          <a:bodyPr/>
          <a:lstStyle/>
          <a:p>
            <a:r>
              <a:rPr lang="en-US" sz="3200" dirty="0"/>
              <a:t>Worksheet 5.3 Hazard - Integrated</a:t>
            </a:r>
          </a:p>
        </p:txBody>
      </p:sp>
      <p:sp>
        <p:nvSpPr>
          <p:cNvPr id="3" name="TextBox 2">
            <a:extLst>
              <a:ext uri="{FF2B5EF4-FFF2-40B4-BE49-F238E27FC236}">
                <a16:creationId xmlns:a16="http://schemas.microsoft.com/office/drawing/2014/main" id="{E64E6156-A61E-3521-964C-98899F7E9325}"/>
              </a:ext>
            </a:extLst>
          </p:cNvPr>
          <p:cNvSpPr txBox="1"/>
          <p:nvPr/>
        </p:nvSpPr>
        <p:spPr>
          <a:xfrm>
            <a:off x="776235" y="1278878"/>
            <a:ext cx="10457822" cy="1477328"/>
          </a:xfrm>
          <a:prstGeom prst="rect">
            <a:avLst/>
          </a:prstGeom>
          <a:noFill/>
        </p:spPr>
        <p:txBody>
          <a:bodyPr wrap="square">
            <a:spAutoFit/>
          </a:bodyPr>
          <a:lstStyle/>
          <a:p>
            <a:r>
              <a:rPr lang="en-US" sz="1800" b="1" baseline="0" dirty="0">
                <a:solidFill>
                  <a:srgbClr val="000000"/>
                </a:solidFill>
                <a:latin typeface="Roboto" panose="02000000000000000000" pitchFamily="2" charset="0"/>
                <a:ea typeface="Roboto" panose="02000000000000000000" pitchFamily="2" charset="0"/>
                <a:cs typeface="Arial" panose="020B0604020202020204" pitchFamily="34" charset="0"/>
              </a:rPr>
              <a:t>Worksheet 5.3 Integrated hazard analysis under climate change considerations. </a:t>
            </a:r>
            <a:r>
              <a:rPr lang="en-US" sz="1800" baseline="0" dirty="0">
                <a:solidFill>
                  <a:srgbClr val="000000"/>
                </a:solidFill>
                <a:latin typeface="Roboto" panose="02000000000000000000" pitchFamily="2" charset="0"/>
                <a:ea typeface="Roboto" panose="02000000000000000000" pitchFamily="2" charset="0"/>
                <a:cs typeface="Arial" panose="020B0604020202020204" pitchFamily="34" charset="0"/>
              </a:rPr>
              <a:t>Total risk values are displayed: (1) based on the baseline hazard conditions and 2) integrating climate change consideration by IPCC and national or local information. </a:t>
            </a:r>
          </a:p>
          <a:p>
            <a:endParaRPr lang="en-US" dirty="0">
              <a:solidFill>
                <a:srgbClr val="000000"/>
              </a:solidFill>
              <a:latin typeface="Roboto" panose="02000000000000000000" pitchFamily="2" charset="0"/>
              <a:ea typeface="Roboto" panose="02000000000000000000" pitchFamily="2" charset="0"/>
              <a:cs typeface="Arial" panose="020B0604020202020204" pitchFamily="34" charset="0"/>
            </a:endParaRPr>
          </a:p>
          <a:p>
            <a:r>
              <a:rPr lang="en" sz="1800" b="1" i="1" dirty="0">
                <a:solidFill>
                  <a:schemeClr val="tx1"/>
                </a:solidFill>
                <a:latin typeface="Roboto" panose="02000000000000000000" pitchFamily="2" charset="0"/>
                <a:ea typeface="Roboto" panose="02000000000000000000" pitchFamily="2" charset="0"/>
                <a:cs typeface="Arial" panose="020B0604020202020204" pitchFamily="34" charset="0"/>
              </a:rPr>
              <a:t>In this table you should not enter data. Advance to the next tab</a:t>
            </a:r>
            <a:r>
              <a:rPr lang="en" sz="1800" i="1" dirty="0">
                <a:solidFill>
                  <a:schemeClr val="tx1"/>
                </a:solidFill>
                <a:latin typeface="Roboto" panose="02000000000000000000" pitchFamily="2" charset="0"/>
                <a:ea typeface="Roboto" panose="02000000000000000000" pitchFamily="2" charset="0"/>
                <a:cs typeface="Arial" panose="020B0604020202020204" pitchFamily="34" charset="0"/>
              </a:rPr>
              <a:t>.</a:t>
            </a:r>
            <a:endParaRPr lang="en-US" sz="1800" baseline="0" dirty="0">
              <a:solidFill>
                <a:srgbClr val="000000"/>
              </a:solidFill>
              <a:latin typeface="Roboto" panose="02000000000000000000" pitchFamily="2" charset="0"/>
              <a:ea typeface="Roboto" panose="02000000000000000000" pitchFamily="2" charset="0"/>
              <a:cs typeface="Arial" panose="020B0604020202020204" pitchFamily="34" charset="0"/>
            </a:endParaRPr>
          </a:p>
        </p:txBody>
      </p:sp>
      <p:pic>
        <p:nvPicPr>
          <p:cNvPr id="4" name="Picture 3" descr="Screenshot of worksheet 5.3 Hazard - integration with empty table">
            <a:extLst>
              <a:ext uri="{FF2B5EF4-FFF2-40B4-BE49-F238E27FC236}">
                <a16:creationId xmlns:a16="http://schemas.microsoft.com/office/drawing/2014/main" id="{00000000-0008-0000-0400-00002300000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0772" y="3087888"/>
            <a:ext cx="4686102" cy="1881154"/>
          </a:xfrm>
          <a:prstGeom prst="rect">
            <a:avLst/>
          </a:prstGeom>
          <a:noFill/>
          <a:ln>
            <a:noFill/>
          </a:ln>
        </p:spPr>
      </p:pic>
      <p:pic>
        <p:nvPicPr>
          <p:cNvPr id="9" name="Picture 8" descr="Screenshot of worksheet 5.3 Hazard - integration with example data">
            <a:extLst>
              <a:ext uri="{FF2B5EF4-FFF2-40B4-BE49-F238E27FC236}">
                <a16:creationId xmlns:a16="http://schemas.microsoft.com/office/drawing/2014/main" id="{3E003C46-9DF0-4F3D-A473-366151E072C8}"/>
              </a:ext>
            </a:extLst>
          </p:cNvPr>
          <p:cNvPicPr>
            <a:picLocks noChangeAspect="1"/>
          </p:cNvPicPr>
          <p:nvPr/>
        </p:nvPicPr>
        <p:blipFill>
          <a:blip r:embed="rId4"/>
          <a:stretch>
            <a:fillRect/>
          </a:stretch>
        </p:blipFill>
        <p:spPr>
          <a:xfrm>
            <a:off x="4847084" y="3552919"/>
            <a:ext cx="6353501" cy="2832245"/>
          </a:xfrm>
          <a:prstGeom prst="rect">
            <a:avLst/>
          </a:prstGeom>
        </p:spPr>
      </p:pic>
      <p:sp>
        <p:nvSpPr>
          <p:cNvPr id="11" name="Arrow: Bent-Up 10">
            <a:extLst>
              <a:ext uri="{FF2B5EF4-FFF2-40B4-BE49-F238E27FC236}">
                <a16:creationId xmlns:a16="http://schemas.microsoft.com/office/drawing/2014/main" id="{E2B2686F-5E84-C852-5333-26D0396A6361}"/>
              </a:ext>
              <a:ext uri="{C183D7F6-B498-43B3-948B-1728B52AA6E4}">
                <adec:decorative xmlns:adec="http://schemas.microsoft.com/office/drawing/2017/decorative" val="1"/>
              </a:ext>
            </a:extLst>
          </p:cNvPr>
          <p:cNvSpPr/>
          <p:nvPr/>
        </p:nvSpPr>
        <p:spPr>
          <a:xfrm rot="5400000">
            <a:off x="3788305" y="5280061"/>
            <a:ext cx="1082842" cy="794084"/>
          </a:xfrm>
          <a:prstGeom prst="bentUpArrow">
            <a:avLst>
              <a:gd name="adj1" fmla="val 11364"/>
              <a:gd name="adj2" fmla="val 25000"/>
              <a:gd name="adj3" fmla="val 2045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4059955"/>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E02185-1D09-8384-2D2E-EE323F3324B5}"/>
              </a:ext>
            </a:extLst>
          </p:cNvPr>
          <p:cNvSpPr>
            <a:spLocks noGrp="1"/>
          </p:cNvSpPr>
          <p:nvPr>
            <p:ph type="title"/>
          </p:nvPr>
        </p:nvSpPr>
        <p:spPr/>
        <p:txBody>
          <a:bodyPr/>
          <a:lstStyle/>
          <a:p>
            <a:r>
              <a:rPr lang="en-US" sz="3200" dirty="0"/>
              <a:t>Worksheet 6. Vulnerability Analysis</a:t>
            </a:r>
          </a:p>
        </p:txBody>
      </p:sp>
      <p:sp>
        <p:nvSpPr>
          <p:cNvPr id="3" name="TextBox 2">
            <a:extLst>
              <a:ext uri="{FF2B5EF4-FFF2-40B4-BE49-F238E27FC236}">
                <a16:creationId xmlns:a16="http://schemas.microsoft.com/office/drawing/2014/main" id="{E64E6156-A61E-3521-964C-98899F7E9325}"/>
              </a:ext>
            </a:extLst>
          </p:cNvPr>
          <p:cNvSpPr txBox="1"/>
          <p:nvPr/>
        </p:nvSpPr>
        <p:spPr>
          <a:xfrm>
            <a:off x="776235" y="1278878"/>
            <a:ext cx="10457822" cy="1477328"/>
          </a:xfrm>
          <a:prstGeom prst="rect">
            <a:avLst/>
          </a:prstGeom>
          <a:noFill/>
        </p:spPr>
        <p:txBody>
          <a:bodyPr wrap="square">
            <a:spAutoFit/>
          </a:bodyPr>
          <a:lstStyle/>
          <a:p>
            <a:pPr algn="l"/>
            <a:r>
              <a:rPr lang="en-US" sz="1800" b="1" baseline="0" dirty="0">
                <a:solidFill>
                  <a:srgbClr val="000000"/>
                </a:solidFill>
                <a:latin typeface="Roboto" panose="02000000000000000000" pitchFamily="2" charset="0"/>
                <a:ea typeface="Roboto" panose="02000000000000000000" pitchFamily="2" charset="0"/>
                <a:cs typeface="Arial" panose="020B0604020202020204" pitchFamily="34" charset="0"/>
              </a:rPr>
              <a:t>Worksheet 6. Vulnerability Analysis.</a:t>
            </a:r>
            <a:r>
              <a:rPr lang="en-US" sz="1800" b="0" baseline="0" dirty="0">
                <a:solidFill>
                  <a:srgbClr val="000000"/>
                </a:solidFill>
                <a:latin typeface="Roboto" panose="02000000000000000000" pitchFamily="2" charset="0"/>
                <a:ea typeface="Roboto" panose="02000000000000000000" pitchFamily="2" charset="0"/>
                <a:cs typeface="Arial" panose="020B0604020202020204" pitchFamily="34" charset="0"/>
              </a:rPr>
              <a:t> </a:t>
            </a:r>
            <a:r>
              <a:rPr lang="en-US" sz="1800" baseline="0" dirty="0">
                <a:solidFill>
                  <a:srgbClr val="000000"/>
                </a:solidFill>
                <a:latin typeface="Roboto" panose="02000000000000000000" pitchFamily="2" charset="0"/>
                <a:ea typeface="Roboto" panose="02000000000000000000" pitchFamily="2" charset="0"/>
                <a:cs typeface="Arial" panose="020B0604020202020204" pitchFamily="34" charset="0"/>
              </a:rPr>
              <a:t>Identify the vulnerability indicators that apply to the city being evaluated. Choose the level of vulnerability indicators identified by the prioritized hazards by city (1 is the lowest and 5 is the highest). </a:t>
            </a:r>
          </a:p>
          <a:p>
            <a:pPr algn="l"/>
            <a:endParaRPr lang="en-US" dirty="0">
              <a:solidFill>
                <a:srgbClr val="000000"/>
              </a:solidFill>
              <a:latin typeface="Roboto" panose="02000000000000000000" pitchFamily="2" charset="0"/>
              <a:ea typeface="Roboto" panose="02000000000000000000" pitchFamily="2" charset="0"/>
              <a:cs typeface="Arial" panose="020B0604020202020204" pitchFamily="34" charset="0"/>
            </a:endParaRPr>
          </a:p>
          <a:p>
            <a:pPr algn="l"/>
            <a:r>
              <a:rPr lang="en-US" sz="1800" baseline="0" dirty="0">
                <a:solidFill>
                  <a:srgbClr val="000000"/>
                </a:solidFill>
                <a:latin typeface="Roboto" panose="02000000000000000000" pitchFamily="2" charset="0"/>
                <a:ea typeface="Roboto" panose="02000000000000000000" pitchFamily="2" charset="0"/>
                <a:cs typeface="Arial" panose="020B0604020202020204" pitchFamily="34" charset="0"/>
              </a:rPr>
              <a:t>To see the details of the indicator, click on the name of the indicator.</a:t>
            </a:r>
          </a:p>
        </p:txBody>
      </p:sp>
      <p:pic>
        <p:nvPicPr>
          <p:cNvPr id="2" name="Picture 1" descr="Screenshot of worksheet 6. Vulnerability analysis">
            <a:extLst>
              <a:ext uri="{FF2B5EF4-FFF2-40B4-BE49-F238E27FC236}">
                <a16:creationId xmlns:a16="http://schemas.microsoft.com/office/drawing/2014/main" id="{00000000-0008-0000-0400-00002400000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991" y="3017120"/>
            <a:ext cx="8345783" cy="2083299"/>
          </a:xfrm>
          <a:prstGeom prst="rect">
            <a:avLst/>
          </a:prstGeom>
          <a:noFill/>
          <a:ln>
            <a:solidFill>
              <a:srgbClr val="000000"/>
            </a:solidFill>
          </a:ln>
        </p:spPr>
      </p:pic>
      <p:sp>
        <p:nvSpPr>
          <p:cNvPr id="8" name="Oval 7">
            <a:extLst>
              <a:ext uri="{FF2B5EF4-FFF2-40B4-BE49-F238E27FC236}">
                <a16:creationId xmlns:a16="http://schemas.microsoft.com/office/drawing/2014/main" id="{815D4B92-86E6-57C6-800A-D0C7EE3F0117}"/>
              </a:ext>
              <a:ext uri="{C183D7F6-B498-43B3-948B-1728B52AA6E4}">
                <adec:decorative xmlns:adec="http://schemas.microsoft.com/office/drawing/2017/decorative" val="1"/>
              </a:ext>
            </a:extLst>
          </p:cNvPr>
          <p:cNvSpPr/>
          <p:nvPr/>
        </p:nvSpPr>
        <p:spPr>
          <a:xfrm>
            <a:off x="7194620" y="3192863"/>
            <a:ext cx="633046" cy="4722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2F468669-485F-51C5-80EB-EBB7C3C70086}"/>
              </a:ext>
              <a:ext uri="{C183D7F6-B498-43B3-948B-1728B52AA6E4}">
                <adec:decorative xmlns:adec="http://schemas.microsoft.com/office/drawing/2017/decorative" val="1"/>
              </a:ext>
            </a:extLst>
          </p:cNvPr>
          <p:cNvCxnSpPr>
            <a:cxnSpLocks/>
            <a:stCxn id="8" idx="5"/>
            <a:endCxn id="14" idx="1"/>
          </p:cNvCxnSpPr>
          <p:nvPr/>
        </p:nvCxnSpPr>
        <p:spPr>
          <a:xfrm>
            <a:off x="7734959" y="3595973"/>
            <a:ext cx="610677" cy="13031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descr="Sample of the explanation of vulnerability indicator">
            <a:extLst>
              <a:ext uri="{FF2B5EF4-FFF2-40B4-BE49-F238E27FC236}">
                <a16:creationId xmlns:a16="http://schemas.microsoft.com/office/drawing/2014/main" id="{FA7D72C4-8AA6-FF83-DA8C-4CDAC4F80098}"/>
              </a:ext>
            </a:extLst>
          </p:cNvPr>
          <p:cNvGrpSpPr/>
          <p:nvPr/>
        </p:nvGrpSpPr>
        <p:grpSpPr>
          <a:xfrm>
            <a:off x="8345636" y="4219128"/>
            <a:ext cx="3683317" cy="1983149"/>
            <a:chOff x="8345636" y="4219128"/>
            <a:chExt cx="3683317" cy="1983149"/>
          </a:xfrm>
        </p:grpSpPr>
        <p:pic>
          <p:nvPicPr>
            <p:cNvPr id="14" name="Picture 13">
              <a:extLst>
                <a:ext uri="{FF2B5EF4-FFF2-40B4-BE49-F238E27FC236}">
                  <a16:creationId xmlns:a16="http://schemas.microsoft.com/office/drawing/2014/main" id="{996FFD29-34D4-8E3A-05BC-EB3BE6DC6F5C}"/>
                </a:ext>
              </a:extLst>
            </p:cNvPr>
            <p:cNvPicPr>
              <a:picLocks noChangeAspect="1"/>
            </p:cNvPicPr>
            <p:nvPr/>
          </p:nvPicPr>
          <p:blipFill>
            <a:blip r:embed="rId4"/>
            <a:stretch>
              <a:fillRect/>
            </a:stretch>
          </p:blipFill>
          <p:spPr>
            <a:xfrm>
              <a:off x="8345636" y="4219128"/>
              <a:ext cx="3683317" cy="1359994"/>
            </a:xfrm>
            <a:prstGeom prst="rect">
              <a:avLst/>
            </a:prstGeom>
            <a:ln>
              <a:solidFill>
                <a:srgbClr val="000000"/>
              </a:solidFill>
            </a:ln>
          </p:spPr>
        </p:pic>
        <p:sp>
          <p:nvSpPr>
            <p:cNvPr id="18" name="TextBox 17">
              <a:extLst>
                <a:ext uri="{FF2B5EF4-FFF2-40B4-BE49-F238E27FC236}">
                  <a16:creationId xmlns:a16="http://schemas.microsoft.com/office/drawing/2014/main" id="{7E208025-7BBF-EB60-75A2-5A0B67E15EF6}"/>
                </a:ext>
              </a:extLst>
            </p:cNvPr>
            <p:cNvSpPr txBox="1"/>
            <p:nvPr/>
          </p:nvSpPr>
          <p:spPr>
            <a:xfrm>
              <a:off x="8642659" y="5679057"/>
              <a:ext cx="3326004" cy="523220"/>
            </a:xfrm>
            <a:prstGeom prst="rect">
              <a:avLst/>
            </a:prstGeom>
            <a:noFill/>
            <a:ln>
              <a:solidFill>
                <a:srgbClr val="000000"/>
              </a:solidFill>
            </a:ln>
          </p:spPr>
          <p:txBody>
            <a:bodyPr wrap="square">
              <a:spAutoFit/>
            </a:bodyPr>
            <a:lstStyle/>
            <a:p>
              <a:r>
                <a:rPr lang="en-US" sz="1400" baseline="0" dirty="0">
                  <a:solidFill>
                    <a:srgbClr val="000000"/>
                  </a:solidFill>
                  <a:latin typeface="Roboto" panose="02000000000000000000" pitchFamily="2" charset="0"/>
                  <a:ea typeface="Roboto" panose="02000000000000000000" pitchFamily="2" charset="0"/>
                  <a:cs typeface="Arial" panose="020B0604020202020204" pitchFamily="34" charset="0"/>
                </a:rPr>
                <a:t>Worksheets: Indicator 1-10 explains each vulnerability ranking scale</a:t>
              </a:r>
              <a:endParaRPr lang="en-GB" sz="1400" dirty="0">
                <a:solidFill>
                  <a:srgbClr val="000000"/>
                </a:solidFill>
                <a:latin typeface="Roboto" panose="02000000000000000000" pitchFamily="2" charset="0"/>
                <a:ea typeface="Roboto" panose="02000000000000000000" pitchFamily="2" charset="0"/>
              </a:endParaRPr>
            </a:p>
          </p:txBody>
        </p:sp>
      </p:grpSp>
      <p:sp>
        <p:nvSpPr>
          <p:cNvPr id="20" name="Rectangle 19">
            <a:extLst>
              <a:ext uri="{FF2B5EF4-FFF2-40B4-BE49-F238E27FC236}">
                <a16:creationId xmlns:a16="http://schemas.microsoft.com/office/drawing/2014/main" id="{BB651D58-37B6-46C3-D3B9-A0ABF693E978}"/>
              </a:ext>
              <a:ext uri="{C183D7F6-B498-43B3-948B-1728B52AA6E4}">
                <adec:decorative xmlns:adec="http://schemas.microsoft.com/office/drawing/2017/decorative" val="1"/>
              </a:ext>
            </a:extLst>
          </p:cNvPr>
          <p:cNvSpPr/>
          <p:nvPr/>
        </p:nvSpPr>
        <p:spPr>
          <a:xfrm>
            <a:off x="2964264" y="3695804"/>
            <a:ext cx="4855155" cy="140461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7837206"/>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1E9E-067F-4679-AEEB-210C03F74791}"/>
              </a:ext>
            </a:extLst>
          </p:cNvPr>
          <p:cNvSpPr>
            <a:spLocks noGrp="1"/>
          </p:cNvSpPr>
          <p:nvPr>
            <p:ph type="title" idx="4294967295"/>
          </p:nvPr>
        </p:nvSpPr>
        <p:spPr>
          <a:xfrm>
            <a:off x="703263" y="163513"/>
            <a:ext cx="11488737" cy="1067879"/>
          </a:xfrm>
        </p:spPr>
        <p:txBody>
          <a:bodyPr vert="horz" wrap="square" lIns="0" tIns="45688" rIns="91376" bIns="45688" numCol="1" anchor="ctr" anchorCtr="0" compatLnSpc="1">
            <a:prstTxWarp prst="textNoShape">
              <a:avLst/>
            </a:prstTxWarp>
            <a:noAutofit/>
          </a:bodyPr>
          <a:lstStyle/>
          <a:p>
            <a:r>
              <a:rPr lang="en-US" sz="3200" dirty="0"/>
              <a:t>Climate QRE</a:t>
            </a:r>
            <a:endParaRPr lang="en-US" sz="3200" b="1" cap="none" baseline="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4" name="Text Placeholder 1">
            <a:extLst>
              <a:ext uri="{FF2B5EF4-FFF2-40B4-BE49-F238E27FC236}">
                <a16:creationId xmlns:a16="http://schemas.microsoft.com/office/drawing/2014/main" id="{E5C95BED-1E68-CAFF-2051-00280E80074B}"/>
              </a:ext>
            </a:extLst>
          </p:cNvPr>
          <p:cNvSpPr>
            <a:spLocks noGrp="1"/>
          </p:cNvSpPr>
          <p:nvPr>
            <p:ph idx="1"/>
          </p:nvPr>
        </p:nvSpPr>
        <p:spPr>
          <a:xfrm>
            <a:off x="609962" y="1325310"/>
            <a:ext cx="10972076" cy="5087682"/>
          </a:xfrm>
        </p:spPr>
        <p:txBody>
          <a:bodyPr/>
          <a:lstStyle/>
          <a:p>
            <a:pPr>
              <a:spcBef>
                <a:spcPts val="0"/>
              </a:spcBef>
              <a:spcAft>
                <a:spcPts val="600"/>
              </a:spcAft>
            </a:pPr>
            <a:r>
              <a:rPr lang="en-US" sz="2000" b="1" dirty="0"/>
              <a:t>Quick Risk Estimation Tool for Integrated Climate and Disaster Risks</a:t>
            </a:r>
          </a:p>
          <a:p>
            <a:pPr>
              <a:spcBef>
                <a:spcPts val="0"/>
              </a:spcBef>
              <a:spcAft>
                <a:spcPts val="600"/>
              </a:spcAft>
            </a:pPr>
            <a:r>
              <a:rPr lang="en" sz="2000" dirty="0">
                <a:solidFill>
                  <a:srgbClr val="000000"/>
                </a:solidFill>
                <a:latin typeface="Roboto" panose="02000000000000000000" pitchFamily="2" charset="0"/>
                <a:ea typeface="Roboto" panose="02000000000000000000" pitchFamily="2" charset="0"/>
                <a:cs typeface="Arial" panose="020B0604020202020204" pitchFamily="34" charset="0"/>
              </a:rPr>
              <a:t>A </a:t>
            </a:r>
            <a:r>
              <a:rPr lang="en" sz="2000" b="1" dirty="0">
                <a:solidFill>
                  <a:srgbClr val="000000"/>
                </a:solidFill>
                <a:latin typeface="Roboto" panose="02000000000000000000" pitchFamily="2" charset="0"/>
                <a:ea typeface="Roboto" panose="02000000000000000000" pitchFamily="2" charset="0"/>
                <a:cs typeface="Arial" panose="020B0604020202020204" pitchFamily="34" charset="0"/>
              </a:rPr>
              <a:t>'rapid’</a:t>
            </a:r>
            <a:r>
              <a:rPr lang="en" sz="2000" b="1" baseline="0" dirty="0">
                <a:solidFill>
                  <a:srgbClr val="000000"/>
                </a:solidFill>
                <a:latin typeface="Roboto" panose="02000000000000000000" pitchFamily="2" charset="0"/>
                <a:ea typeface="Roboto" panose="02000000000000000000" pitchFamily="2" charset="0"/>
                <a:cs typeface="Arial" panose="020B0604020202020204" pitchFamily="34" charset="0"/>
              </a:rPr>
              <a:t> </a:t>
            </a:r>
            <a:r>
              <a:rPr lang="en" sz="2000" baseline="0" dirty="0">
                <a:solidFill>
                  <a:srgbClr val="000000"/>
                </a:solidFill>
                <a:latin typeface="Roboto" panose="02000000000000000000" pitchFamily="2" charset="0"/>
                <a:ea typeface="Roboto" panose="02000000000000000000" pitchFamily="2" charset="0"/>
                <a:cs typeface="Arial" panose="020B0604020202020204" pitchFamily="34" charset="0"/>
              </a:rPr>
              <a:t>and </a:t>
            </a:r>
            <a:r>
              <a:rPr lang="en" sz="2000" b="1" baseline="0" dirty="0">
                <a:solidFill>
                  <a:srgbClr val="000000"/>
                </a:solidFill>
                <a:latin typeface="Roboto" panose="02000000000000000000" pitchFamily="2" charset="0"/>
                <a:ea typeface="Roboto" panose="02000000000000000000" pitchFamily="2" charset="0"/>
                <a:cs typeface="Arial" panose="020B0604020202020204" pitchFamily="34" charset="0"/>
              </a:rPr>
              <a:t>‘simplified’ </a:t>
            </a:r>
            <a:r>
              <a:rPr lang="en" sz="2000" baseline="0" dirty="0">
                <a:solidFill>
                  <a:srgbClr val="000000"/>
                </a:solidFill>
                <a:latin typeface="Roboto" panose="02000000000000000000" pitchFamily="2" charset="0"/>
                <a:ea typeface="Roboto" panose="02000000000000000000" pitchFamily="2" charset="0"/>
                <a:cs typeface="Arial" panose="020B0604020202020204" pitchFamily="34" charset="0"/>
              </a:rPr>
              <a:t>climate and disaster risk analysis tool </a:t>
            </a:r>
            <a:r>
              <a:rPr lang="en" sz="2000" dirty="0">
                <a:solidFill>
                  <a:srgbClr val="000000"/>
                </a:solidFill>
                <a:latin typeface="Roboto" panose="02000000000000000000" pitchFamily="2" charset="0"/>
                <a:ea typeface="Roboto" panose="02000000000000000000" pitchFamily="2" charset="0"/>
                <a:cs typeface="Arial" panose="020B0604020202020204" pitchFamily="34" charset="0"/>
              </a:rPr>
              <a:t>to support cities and municipalities in making informed decisions about risk with essential information for immediate action. </a:t>
            </a:r>
          </a:p>
          <a:p>
            <a:pPr algn="l">
              <a:spcBef>
                <a:spcPts val="0"/>
              </a:spcBef>
              <a:spcAft>
                <a:spcPts val="600"/>
              </a:spcAft>
            </a:pPr>
            <a:r>
              <a:rPr lang="en" sz="2000" dirty="0">
                <a:solidFill>
                  <a:srgbClr val="000000"/>
                </a:solidFill>
                <a:latin typeface="Roboto" panose="02000000000000000000" pitchFamily="2" charset="0"/>
                <a:ea typeface="Roboto" panose="02000000000000000000" pitchFamily="2" charset="0"/>
                <a:cs typeface="Arial" panose="020B0604020202020204" pitchFamily="34" charset="0"/>
              </a:rPr>
              <a:t>Useful in situations where there is limited time or resources available to perform a detailed assessment.</a:t>
            </a:r>
          </a:p>
          <a:p>
            <a:pPr>
              <a:spcBef>
                <a:spcPts val="0"/>
              </a:spcBef>
              <a:spcAft>
                <a:spcPts val="600"/>
              </a:spcAft>
            </a:pPr>
            <a:r>
              <a:rPr lang="en" sz="2000" dirty="0">
                <a:solidFill>
                  <a:srgbClr val="000000"/>
                </a:solidFill>
                <a:latin typeface="Roboto" panose="02000000000000000000" pitchFamily="2" charset="0"/>
                <a:ea typeface="Roboto" panose="02000000000000000000" pitchFamily="2" charset="0"/>
                <a:cs typeface="Arial" panose="020B0604020202020204" pitchFamily="34" charset="0"/>
              </a:rPr>
              <a:t>Developed through a partnership between </a:t>
            </a:r>
            <a:r>
              <a:rPr lang="en-US" sz="2000" dirty="0">
                <a:solidFill>
                  <a:srgbClr val="000000"/>
                </a:solidFill>
                <a:latin typeface="Roboto" panose="02000000000000000000" pitchFamily="2" charset="0"/>
                <a:ea typeface="Roboto" panose="02000000000000000000" pitchFamily="2" charset="0"/>
                <a:cs typeface="Arial" panose="020B0604020202020204" pitchFamily="34" charset="0"/>
              </a:rPr>
              <a:t>the </a:t>
            </a:r>
            <a:r>
              <a:rPr lang="en-US" sz="2000" dirty="0">
                <a:solidFill>
                  <a:srgbClr val="000000"/>
                </a:solidFill>
                <a:effectLst/>
                <a:latin typeface="Roboto" panose="02000000000000000000" pitchFamily="2" charset="0"/>
                <a:ea typeface="Roboto" panose="02000000000000000000" pitchFamily="2" charset="0"/>
                <a:cs typeface="Arial" panose="020B0604020202020204" pitchFamily="34" charset="0"/>
              </a:rPr>
              <a:t>Latin American Development Bank (CAF) and the United Nations Office for Disaster Risk Reduction (UNDRR) under the umbrella of </a:t>
            </a:r>
            <a:r>
              <a:rPr lang="en-US" sz="2000" baseline="0" dirty="0">
                <a:solidFill>
                  <a:srgbClr val="000000"/>
                </a:solidFill>
                <a:effectLst/>
                <a:latin typeface="Roboto" panose="02000000000000000000" pitchFamily="2" charset="0"/>
                <a:ea typeface="Roboto" panose="02000000000000000000" pitchFamily="2" charset="0"/>
                <a:cs typeface="Arial" panose="020B0604020202020204" pitchFamily="34" charset="0"/>
              </a:rPr>
              <a:t>the Making Cities Resilient 2030 (MCR2030) initiative in 2023</a:t>
            </a:r>
            <a:r>
              <a:rPr lang="en-US" sz="2000" dirty="0">
                <a:solidFill>
                  <a:srgbClr val="000000"/>
                </a:solidFill>
                <a:latin typeface="Roboto" panose="02000000000000000000" pitchFamily="2" charset="0"/>
                <a:ea typeface="Roboto" panose="02000000000000000000" pitchFamily="2" charset="0"/>
                <a:cs typeface="Arial" panose="020B0604020202020204" pitchFamily="34" charset="0"/>
              </a:rPr>
              <a:t>.</a:t>
            </a:r>
          </a:p>
          <a:p>
            <a:pPr>
              <a:spcBef>
                <a:spcPts val="0"/>
              </a:spcBef>
              <a:spcAft>
                <a:spcPts val="600"/>
              </a:spcAft>
            </a:pPr>
            <a:endParaRPr lang="en-US" sz="900" baseline="0" dirty="0">
              <a:solidFill>
                <a:srgbClr val="000000"/>
              </a:solidFill>
              <a:effectLst/>
              <a:latin typeface="Roboto" panose="02000000000000000000" pitchFamily="2" charset="0"/>
              <a:ea typeface="Roboto" panose="02000000000000000000" pitchFamily="2" charset="0"/>
              <a:cs typeface="Arial" panose="020B0604020202020204" pitchFamily="34" charset="0"/>
            </a:endParaRPr>
          </a:p>
          <a:p>
            <a:pPr>
              <a:lnSpc>
                <a:spcPct val="100000"/>
              </a:lnSpc>
              <a:spcBef>
                <a:spcPts val="0"/>
              </a:spcBef>
              <a:spcAft>
                <a:spcPts val="600"/>
              </a:spcAft>
            </a:pPr>
            <a:r>
              <a:rPr lang="en" sz="2000" b="1" i="1" dirty="0">
                <a:solidFill>
                  <a:srgbClr val="000000"/>
                </a:solidFill>
                <a:latin typeface="Roboto" panose="02000000000000000000" pitchFamily="2" charset="0"/>
                <a:ea typeface="Roboto" panose="02000000000000000000" pitchFamily="2" charset="0"/>
                <a:cs typeface="Arial" panose="020B0604020202020204" pitchFamily="34" charset="0"/>
              </a:rPr>
              <a:t>*Note:</a:t>
            </a:r>
            <a:r>
              <a:rPr lang="en" sz="2000" i="1" dirty="0">
                <a:solidFill>
                  <a:srgbClr val="000000"/>
                </a:solidFill>
                <a:latin typeface="Roboto" panose="02000000000000000000" pitchFamily="2" charset="0"/>
                <a:ea typeface="Roboto" panose="02000000000000000000" pitchFamily="2" charset="0"/>
                <a:cs typeface="Arial" panose="020B0604020202020204" pitchFamily="34" charset="0"/>
              </a:rPr>
              <a:t> this approach may not capture all the complexity and nuances of a comprehensive assessment, which often requires more time, resources and a detailed analysis. It</a:t>
            </a:r>
            <a:r>
              <a:rPr lang="en" sz="2000" i="1" baseline="0" dirty="0">
                <a:solidFill>
                  <a:srgbClr val="000000"/>
                </a:solidFill>
                <a:latin typeface="Roboto" panose="02000000000000000000" pitchFamily="2" charset="0"/>
                <a:ea typeface="Roboto" panose="02000000000000000000" pitchFamily="2" charset="0"/>
                <a:cs typeface="Arial" panose="020B0604020202020204" pitchFamily="34" charset="0"/>
              </a:rPr>
              <a:t> cannot replace the scientific risk modeling and analysis.</a:t>
            </a:r>
            <a:endParaRPr lang="en" sz="2000" i="1" dirty="0">
              <a:solidFill>
                <a:srgbClr val="000000"/>
              </a:solidFill>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528720935"/>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E02185-1D09-8384-2D2E-EE323F3324B5}"/>
              </a:ext>
            </a:extLst>
          </p:cNvPr>
          <p:cNvSpPr>
            <a:spLocks noGrp="1"/>
          </p:cNvSpPr>
          <p:nvPr>
            <p:ph type="title"/>
          </p:nvPr>
        </p:nvSpPr>
        <p:spPr/>
        <p:txBody>
          <a:bodyPr/>
          <a:lstStyle/>
          <a:p>
            <a:r>
              <a:rPr lang="en-US" sz="3200" dirty="0"/>
              <a:t>Worksheet 7. Risk Calculation</a:t>
            </a:r>
          </a:p>
        </p:txBody>
      </p:sp>
      <p:sp>
        <p:nvSpPr>
          <p:cNvPr id="3" name="TextBox 2">
            <a:extLst>
              <a:ext uri="{FF2B5EF4-FFF2-40B4-BE49-F238E27FC236}">
                <a16:creationId xmlns:a16="http://schemas.microsoft.com/office/drawing/2014/main" id="{E64E6156-A61E-3521-964C-98899F7E9325}"/>
              </a:ext>
            </a:extLst>
          </p:cNvPr>
          <p:cNvSpPr txBox="1"/>
          <p:nvPr/>
        </p:nvSpPr>
        <p:spPr>
          <a:xfrm>
            <a:off x="776235" y="1278878"/>
            <a:ext cx="10457822" cy="1477328"/>
          </a:xfrm>
          <a:prstGeom prst="rect">
            <a:avLst/>
          </a:prstGeom>
          <a:noFill/>
        </p:spPr>
        <p:txBody>
          <a:bodyPr wrap="square">
            <a:spAutoFit/>
          </a:bodyPr>
          <a:lstStyle/>
          <a:p>
            <a:r>
              <a:rPr lang="en-US" sz="1800" b="1" baseline="0" dirty="0">
                <a:solidFill>
                  <a:srgbClr val="000000"/>
                </a:solidFill>
                <a:latin typeface="Roboto" panose="02000000000000000000" pitchFamily="2" charset="0"/>
                <a:ea typeface="Roboto" panose="02000000000000000000" pitchFamily="2" charset="0"/>
                <a:cs typeface="Arial" panose="020B0604020202020204" pitchFamily="34" charset="0"/>
              </a:rPr>
              <a:t>Worksheet 7. Risk Calculation. </a:t>
            </a:r>
            <a:r>
              <a:rPr lang="en-GB" dirty="0">
                <a:solidFill>
                  <a:srgbClr val="000000"/>
                </a:solidFill>
                <a:latin typeface="Roboto" panose="02000000000000000000" pitchFamily="2" charset="0"/>
                <a:ea typeface="Roboto" panose="02000000000000000000" pitchFamily="2" charset="0"/>
                <a:cs typeface="Arial" panose="020B0604020202020204" pitchFamily="34" charset="0"/>
              </a:rPr>
              <a:t>At the end of the whole process, different levels of risk can be observed at the crossroads between hazards and vulnerability.  NO INPUT NEEDED in this worksheet.</a:t>
            </a:r>
          </a:p>
          <a:p>
            <a:endParaRPr lang="en-GB" dirty="0">
              <a:solidFill>
                <a:srgbClr val="000000"/>
              </a:solidFill>
              <a:latin typeface="Roboto" panose="02000000000000000000" pitchFamily="2" charset="0"/>
              <a:ea typeface="Roboto" panose="02000000000000000000" pitchFamily="2" charset="0"/>
              <a:cs typeface="Arial" panose="020B0604020202020204" pitchFamily="34" charset="0"/>
            </a:endParaRPr>
          </a:p>
          <a:p>
            <a:r>
              <a:rPr lang="en-GB" dirty="0">
                <a:solidFill>
                  <a:srgbClr val="000000"/>
                </a:solidFill>
                <a:latin typeface="Roboto" panose="02000000000000000000" pitchFamily="2" charset="0"/>
                <a:ea typeface="Roboto" panose="02000000000000000000" pitchFamily="2" charset="0"/>
                <a:cs typeface="Arial" panose="020B0604020202020204" pitchFamily="34" charset="0"/>
              </a:rPr>
              <a:t>This </a:t>
            </a:r>
            <a:r>
              <a:rPr lang="en-US" dirty="0">
                <a:solidFill>
                  <a:srgbClr val="000000"/>
                </a:solidFill>
                <a:latin typeface="Roboto" panose="02000000000000000000" pitchFamily="2" charset="0"/>
                <a:ea typeface="Roboto" panose="02000000000000000000" pitchFamily="2" charset="0"/>
                <a:cs typeface="Arial" panose="020B0604020202020204" pitchFamily="34" charset="0"/>
              </a:rPr>
              <a:t>worksheet displays the results of risk analysis under 1) baseline risk information and 2) climate change considerations in the short- and medium-term.</a:t>
            </a:r>
            <a:r>
              <a:rPr lang="en-GB" dirty="0">
                <a:solidFill>
                  <a:srgbClr val="000000"/>
                </a:solidFill>
                <a:latin typeface="Roboto" panose="02000000000000000000" pitchFamily="2" charset="0"/>
                <a:ea typeface="Roboto" panose="02000000000000000000" pitchFamily="2" charset="0"/>
                <a:cs typeface="Arial" panose="020B0604020202020204" pitchFamily="34" charset="0"/>
              </a:rPr>
              <a:t>  </a:t>
            </a:r>
            <a:endParaRPr lang="en-US" sz="1800" baseline="0" dirty="0">
              <a:solidFill>
                <a:srgbClr val="000000"/>
              </a:solidFill>
              <a:latin typeface="Roboto" panose="02000000000000000000" pitchFamily="2" charset="0"/>
              <a:ea typeface="Roboto" panose="02000000000000000000" pitchFamily="2" charset="0"/>
              <a:cs typeface="Arial" panose="020B0604020202020204" pitchFamily="34" charset="0"/>
            </a:endParaRPr>
          </a:p>
        </p:txBody>
      </p:sp>
      <p:pic>
        <p:nvPicPr>
          <p:cNvPr id="4" name="Picture 3" descr="Screenshot of worksheet 4. Risk calculation with empty table">
            <a:extLst>
              <a:ext uri="{FF2B5EF4-FFF2-40B4-BE49-F238E27FC236}">
                <a16:creationId xmlns:a16="http://schemas.microsoft.com/office/drawing/2014/main" id="{00000000-0008-0000-0400-00002600000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6235" y="2924267"/>
            <a:ext cx="5319765" cy="2072404"/>
          </a:xfrm>
          <a:prstGeom prst="rect">
            <a:avLst/>
          </a:prstGeom>
          <a:noFill/>
          <a:ln>
            <a:noFill/>
          </a:ln>
        </p:spPr>
      </p:pic>
      <p:pic>
        <p:nvPicPr>
          <p:cNvPr id="9" name="Picture 8" descr="Screenshot of worksheet 7. Risk calculation with sample data">
            <a:extLst>
              <a:ext uri="{FF2B5EF4-FFF2-40B4-BE49-F238E27FC236}">
                <a16:creationId xmlns:a16="http://schemas.microsoft.com/office/drawing/2014/main" id="{686A6670-8F6B-8BC7-00C1-93F88463A5FD}"/>
              </a:ext>
            </a:extLst>
          </p:cNvPr>
          <p:cNvPicPr>
            <a:picLocks noChangeAspect="1"/>
          </p:cNvPicPr>
          <p:nvPr/>
        </p:nvPicPr>
        <p:blipFill>
          <a:blip r:embed="rId4"/>
          <a:stretch>
            <a:fillRect/>
          </a:stretch>
        </p:blipFill>
        <p:spPr>
          <a:xfrm>
            <a:off x="5064789" y="3601854"/>
            <a:ext cx="6783052" cy="2979419"/>
          </a:xfrm>
          <a:prstGeom prst="rect">
            <a:avLst/>
          </a:prstGeom>
        </p:spPr>
      </p:pic>
      <p:sp>
        <p:nvSpPr>
          <p:cNvPr id="11" name="Arrow: Bent-Up 10">
            <a:extLst>
              <a:ext uri="{FF2B5EF4-FFF2-40B4-BE49-F238E27FC236}">
                <a16:creationId xmlns:a16="http://schemas.microsoft.com/office/drawing/2014/main" id="{CE5373BE-48D5-29BB-B268-23DCC9D6EC8C}"/>
              </a:ext>
              <a:ext uri="{C183D7F6-B498-43B3-948B-1728B52AA6E4}">
                <adec:decorative xmlns:adec="http://schemas.microsoft.com/office/drawing/2017/decorative" val="1"/>
              </a:ext>
            </a:extLst>
          </p:cNvPr>
          <p:cNvSpPr/>
          <p:nvPr/>
        </p:nvSpPr>
        <p:spPr>
          <a:xfrm rot="5400000">
            <a:off x="3788305" y="5280061"/>
            <a:ext cx="1082842" cy="794084"/>
          </a:xfrm>
          <a:prstGeom prst="bentUpArrow">
            <a:avLst>
              <a:gd name="adj1" fmla="val 11364"/>
              <a:gd name="adj2" fmla="val 25000"/>
              <a:gd name="adj3" fmla="val 2045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2367243"/>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E02185-1D09-8384-2D2E-EE323F3324B5}"/>
              </a:ext>
            </a:extLst>
          </p:cNvPr>
          <p:cNvSpPr>
            <a:spLocks noGrp="1"/>
          </p:cNvSpPr>
          <p:nvPr>
            <p:ph type="title"/>
          </p:nvPr>
        </p:nvSpPr>
        <p:spPr/>
        <p:txBody>
          <a:bodyPr/>
          <a:lstStyle/>
          <a:p>
            <a:r>
              <a:rPr lang="en-US" sz="3200" dirty="0"/>
              <a:t>Worksheet 8. Results</a:t>
            </a:r>
          </a:p>
        </p:txBody>
      </p:sp>
      <p:sp>
        <p:nvSpPr>
          <p:cNvPr id="3" name="TextBox 2">
            <a:extLst>
              <a:ext uri="{FF2B5EF4-FFF2-40B4-BE49-F238E27FC236}">
                <a16:creationId xmlns:a16="http://schemas.microsoft.com/office/drawing/2014/main" id="{E64E6156-A61E-3521-964C-98899F7E9325}"/>
              </a:ext>
            </a:extLst>
          </p:cNvPr>
          <p:cNvSpPr txBox="1"/>
          <p:nvPr/>
        </p:nvSpPr>
        <p:spPr>
          <a:xfrm>
            <a:off x="776235" y="1278878"/>
            <a:ext cx="10457822" cy="369332"/>
          </a:xfrm>
          <a:prstGeom prst="rect">
            <a:avLst/>
          </a:prstGeom>
          <a:noFill/>
        </p:spPr>
        <p:txBody>
          <a:bodyPr wrap="square">
            <a:spAutoFit/>
          </a:bodyPr>
          <a:lstStyle/>
          <a:p>
            <a:pPr algn="l"/>
            <a:r>
              <a:rPr lang="en-GB" sz="1800" b="1" baseline="0" dirty="0">
                <a:solidFill>
                  <a:srgbClr val="000000"/>
                </a:solidFill>
                <a:latin typeface="Arial" panose="020B0604020202020204" pitchFamily="34" charset="0"/>
                <a:ea typeface="+mn-ea"/>
                <a:cs typeface="Arial" panose="020B0604020202020204" pitchFamily="34" charset="0"/>
              </a:rPr>
              <a:t>Worksheet 8: Results. </a:t>
            </a:r>
            <a:r>
              <a:rPr lang="en-US" sz="1800" baseline="0" dirty="0">
                <a:solidFill>
                  <a:srgbClr val="000000"/>
                </a:solidFill>
                <a:latin typeface="Arial" panose="020B0604020202020204" pitchFamily="34" charset="0"/>
                <a:ea typeface="+mn-ea"/>
                <a:cs typeface="Arial" panose="020B0604020202020204" pitchFamily="34" charset="0"/>
              </a:rPr>
              <a:t>Finally, the results are displayed in graphs</a:t>
            </a:r>
          </a:p>
        </p:txBody>
      </p:sp>
      <p:sp>
        <p:nvSpPr>
          <p:cNvPr id="5" name="TextBox 4">
            <a:extLst>
              <a:ext uri="{FF2B5EF4-FFF2-40B4-BE49-F238E27FC236}">
                <a16:creationId xmlns:a16="http://schemas.microsoft.com/office/drawing/2014/main" id="{6B590B5A-C727-4C2D-A6EC-287CE0CDCF2F}"/>
              </a:ext>
            </a:extLst>
          </p:cNvPr>
          <p:cNvSpPr txBox="1"/>
          <p:nvPr/>
        </p:nvSpPr>
        <p:spPr>
          <a:xfrm>
            <a:off x="776235" y="1795226"/>
            <a:ext cx="10457822" cy="369332"/>
          </a:xfrm>
          <a:prstGeom prst="rect">
            <a:avLst/>
          </a:prstGeom>
          <a:noFill/>
        </p:spPr>
        <p:txBody>
          <a:bodyPr wrap="square">
            <a:spAutoFit/>
          </a:bodyPr>
          <a:lstStyle/>
          <a:p>
            <a:pPr algn="l"/>
            <a:r>
              <a:rPr lang="en-US" sz="1800" baseline="0" dirty="0">
                <a:solidFill>
                  <a:srgbClr val="000000"/>
                </a:solidFill>
                <a:latin typeface="Roboto" panose="02000000000000000000" pitchFamily="2" charset="0"/>
                <a:ea typeface="Roboto" panose="02000000000000000000" pitchFamily="2" charset="0"/>
                <a:cs typeface="Arial" panose="020B0604020202020204" pitchFamily="34" charset="0"/>
              </a:rPr>
              <a:t>1) Risk results: comparing the baseline risks and risk under climate change considerations</a:t>
            </a:r>
          </a:p>
        </p:txBody>
      </p:sp>
      <p:pic>
        <p:nvPicPr>
          <p:cNvPr id="2" name="Picture 1" descr="Screenshot of worksheet 8. Results with risk result graph comparing the baseline risks and risk under climate change considerations">
            <a:extLst>
              <a:ext uri="{FF2B5EF4-FFF2-40B4-BE49-F238E27FC236}">
                <a16:creationId xmlns:a16="http://schemas.microsoft.com/office/drawing/2014/main" id="{4DD0B28C-80EB-D1DD-A6B0-2968A86AF8CD}"/>
              </a:ext>
            </a:extLst>
          </p:cNvPr>
          <p:cNvPicPr>
            <a:picLocks noChangeAspect="1"/>
          </p:cNvPicPr>
          <p:nvPr/>
        </p:nvPicPr>
        <p:blipFill rotWithShape="1">
          <a:blip r:embed="rId3"/>
          <a:srcRect t="7252"/>
          <a:stretch/>
        </p:blipFill>
        <p:spPr>
          <a:xfrm>
            <a:off x="1289957" y="2406316"/>
            <a:ext cx="9944100" cy="3366073"/>
          </a:xfrm>
          <a:prstGeom prst="rect">
            <a:avLst/>
          </a:prstGeom>
        </p:spPr>
      </p:pic>
    </p:spTree>
    <p:extLst>
      <p:ext uri="{BB962C8B-B14F-4D97-AF65-F5344CB8AC3E}">
        <p14:creationId xmlns:p14="http://schemas.microsoft.com/office/powerpoint/2010/main" val="109391961"/>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E02185-1D09-8384-2D2E-EE323F3324B5}"/>
              </a:ext>
            </a:extLst>
          </p:cNvPr>
          <p:cNvSpPr>
            <a:spLocks noGrp="1"/>
          </p:cNvSpPr>
          <p:nvPr>
            <p:ph type="title"/>
          </p:nvPr>
        </p:nvSpPr>
        <p:spPr/>
        <p:txBody>
          <a:bodyPr/>
          <a:lstStyle/>
          <a:p>
            <a:r>
              <a:rPr lang="en-US" sz="3200" dirty="0"/>
              <a:t>Worksheet 8. Results – cont.</a:t>
            </a:r>
          </a:p>
        </p:txBody>
      </p:sp>
      <p:sp>
        <p:nvSpPr>
          <p:cNvPr id="3" name="TextBox 2">
            <a:extLst>
              <a:ext uri="{FF2B5EF4-FFF2-40B4-BE49-F238E27FC236}">
                <a16:creationId xmlns:a16="http://schemas.microsoft.com/office/drawing/2014/main" id="{E64E6156-A61E-3521-964C-98899F7E9325}"/>
              </a:ext>
            </a:extLst>
          </p:cNvPr>
          <p:cNvSpPr txBox="1"/>
          <p:nvPr/>
        </p:nvSpPr>
        <p:spPr>
          <a:xfrm>
            <a:off x="776235" y="1278878"/>
            <a:ext cx="10457822" cy="369332"/>
          </a:xfrm>
          <a:prstGeom prst="rect">
            <a:avLst/>
          </a:prstGeom>
          <a:noFill/>
        </p:spPr>
        <p:txBody>
          <a:bodyPr wrap="square">
            <a:spAutoFit/>
          </a:bodyPr>
          <a:lstStyle/>
          <a:p>
            <a:pPr algn="l"/>
            <a:r>
              <a:rPr lang="en-US" sz="1800" baseline="0" dirty="0">
                <a:solidFill>
                  <a:srgbClr val="000000"/>
                </a:solidFill>
                <a:latin typeface="Roboto" panose="02000000000000000000" pitchFamily="2" charset="0"/>
                <a:ea typeface="Roboto" panose="02000000000000000000" pitchFamily="2" charset="0"/>
                <a:cs typeface="Arial" panose="020B0604020202020204" pitchFamily="34" charset="0"/>
              </a:rPr>
              <a:t>2) Level of vulnerability by different types of hazards</a:t>
            </a:r>
          </a:p>
        </p:txBody>
      </p:sp>
      <p:pic>
        <p:nvPicPr>
          <p:cNvPr id="5" name="Picture 4" descr="Screenshot of worksheet 8. Results with risk result graphs showing level of vulnerability by different hazard typs">
            <a:extLst>
              <a:ext uri="{FF2B5EF4-FFF2-40B4-BE49-F238E27FC236}">
                <a16:creationId xmlns:a16="http://schemas.microsoft.com/office/drawing/2014/main" id="{D75BB663-41D2-6F24-EA63-838D8F137FBD}"/>
              </a:ext>
            </a:extLst>
          </p:cNvPr>
          <p:cNvPicPr>
            <a:picLocks noChangeAspect="1"/>
          </p:cNvPicPr>
          <p:nvPr/>
        </p:nvPicPr>
        <p:blipFill>
          <a:blip r:embed="rId3"/>
          <a:stretch>
            <a:fillRect/>
          </a:stretch>
        </p:blipFill>
        <p:spPr>
          <a:xfrm>
            <a:off x="1520852" y="1774778"/>
            <a:ext cx="9150296" cy="4148561"/>
          </a:xfrm>
          <a:prstGeom prst="rect">
            <a:avLst/>
          </a:prstGeom>
        </p:spPr>
      </p:pic>
    </p:spTree>
    <p:extLst>
      <p:ext uri="{BB962C8B-B14F-4D97-AF65-F5344CB8AC3E}">
        <p14:creationId xmlns:p14="http://schemas.microsoft.com/office/powerpoint/2010/main" val="2963703037"/>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27C28-EAEB-76E2-8294-B43468ED93CB}"/>
              </a:ext>
            </a:extLst>
          </p:cNvPr>
          <p:cNvSpPr>
            <a:spLocks noGrp="1"/>
          </p:cNvSpPr>
          <p:nvPr>
            <p:ph type="title" idx="4294967295"/>
          </p:nvPr>
        </p:nvSpPr>
        <p:spPr>
          <a:xfrm>
            <a:off x="1510299" y="2517142"/>
            <a:ext cx="9798050" cy="1201738"/>
          </a:xfrm>
        </p:spPr>
        <p:txBody>
          <a:bodyPr/>
          <a:lstStyle/>
          <a:p>
            <a:pPr rtl="0" eaLnBrk="1" latinLnBrk="0" hangingPunct="1"/>
            <a:r>
              <a:rPr lang="en-US" sz="3999" kern="1200" dirty="0">
                <a:solidFill>
                  <a:srgbClr val="FFFFFF"/>
                </a:solidFill>
                <a:latin typeface="Roboto" panose="02000000000000000000" pitchFamily="2" charset="0"/>
                <a:ea typeface="Roboto" panose="02000000000000000000" pitchFamily="2" charset="0"/>
                <a:cs typeface="Roboto" panose="02000000000000000000" pitchFamily="2" charset="0"/>
              </a:rPr>
              <a:t>Note on the application of Climate QRE</a:t>
            </a:r>
            <a:endParaRPr lang="en-GB" sz="3999" dirty="0">
              <a:latin typeface="Roboto" panose="02000000000000000000" pitchFamily="2" charset="0"/>
              <a:ea typeface="Roboto" panose="02000000000000000000" pitchFamily="2" charset="0"/>
              <a:cs typeface="Roboto" panose="02000000000000000000" pitchFamily="2" charset="0"/>
            </a:endParaRPr>
          </a:p>
        </p:txBody>
      </p:sp>
      <p:sp>
        <p:nvSpPr>
          <p:cNvPr id="4" name="Content Placeholder 3">
            <a:extLst>
              <a:ext uri="{C183D7F6-B498-43B3-948B-1728B52AA6E4}">
                <adec:decorative xmlns:adec="http://schemas.microsoft.com/office/drawing/2017/decorative" val="1"/>
              </a:ext>
            </a:extLst>
          </p:cNvPr>
          <p:cNvSpPr txBox="1">
            <a:spLocks/>
          </p:cNvSpPr>
          <p:nvPr/>
        </p:nvSpPr>
        <p:spPr bwMode="auto">
          <a:xfrm>
            <a:off x="6409324" y="3118011"/>
            <a:ext cx="3629818" cy="28825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68577" tIns="34288" rIns="68577" bIns="34288" numCol="1" rtlCol="0" anchorCtr="0" compatLnSpc="1">
            <a:prstTxWarp prst="textNoShape">
              <a:avLst/>
            </a:prstTxWarp>
            <a:normAutofit/>
          </a:bodyPr>
          <a:lstStyle>
            <a:lvl1pPr marL="342295" indent="-342295" algn="l" defTabSz="914179" rtl="0" eaLnBrk="1" fontAlgn="base" hangingPunct="1">
              <a:lnSpc>
                <a:spcPct val="120000"/>
              </a:lnSpc>
              <a:spcBef>
                <a:spcPct val="20000"/>
              </a:spcBef>
              <a:spcAft>
                <a:spcPct val="0"/>
              </a:spcAft>
              <a:buClr>
                <a:srgbClr val="FF9933"/>
              </a:buClr>
              <a:buFont typeface="Wingdings" panose="05000000000000000000" pitchFamily="2" charset="2"/>
              <a:buChar char="§"/>
              <a:defRPr sz="1800">
                <a:solidFill>
                  <a:srgbClr val="004084"/>
                </a:solidFill>
                <a:latin typeface="Roboto" panose="02000000000000000000" pitchFamily="2" charset="0"/>
                <a:ea typeface="Roboto" panose="02000000000000000000" pitchFamily="2" charset="0"/>
                <a:cs typeface="Roboto" panose="02000000000000000000" pitchFamily="2" charset="0"/>
              </a:defRPr>
            </a:lvl1pPr>
            <a:lvl2pPr marL="651196" indent="-250460" algn="l" defTabSz="914179" rtl="0" eaLnBrk="1" fontAlgn="base" hangingPunct="1">
              <a:lnSpc>
                <a:spcPct val="120000"/>
              </a:lnSpc>
              <a:spcBef>
                <a:spcPct val="20000"/>
              </a:spcBef>
              <a:spcAft>
                <a:spcPct val="0"/>
              </a:spcAft>
              <a:buClr>
                <a:srgbClr val="004084"/>
              </a:buClr>
              <a:buFont typeface="Arial" panose="020B0604020202020204" pitchFamily="34" charset="0"/>
              <a:buChar char="‒"/>
              <a:defRPr sz="1600">
                <a:solidFill>
                  <a:srgbClr val="004084"/>
                </a:solidFill>
                <a:latin typeface="Roboto" panose="02000000000000000000" pitchFamily="2" charset="0"/>
                <a:ea typeface="Roboto" panose="02000000000000000000" pitchFamily="2" charset="0"/>
                <a:cs typeface="Roboto" panose="02000000000000000000" pitchFamily="2" charset="0"/>
              </a:defRPr>
            </a:lvl2pPr>
            <a:lvl3pPr marL="940616" indent="-235154" algn="l" defTabSz="914179" rtl="0" eaLnBrk="1" fontAlgn="base" hangingPunct="1">
              <a:lnSpc>
                <a:spcPct val="120000"/>
              </a:lnSpc>
              <a:spcBef>
                <a:spcPct val="20000"/>
              </a:spcBef>
              <a:spcAft>
                <a:spcPct val="0"/>
              </a:spcAft>
              <a:buFont typeface="Wingdings" panose="05000000000000000000" pitchFamily="2" charset="2"/>
              <a:buChar char="§"/>
              <a:defRPr sz="1400"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598769" indent="-228197" algn="l" defTabSz="914179" rtl="0" eaLnBrk="1" fontAlgn="base" hangingPunct="1">
              <a:spcBef>
                <a:spcPct val="20000"/>
              </a:spcBef>
              <a:spcAft>
                <a:spcPct val="0"/>
              </a:spcAft>
              <a:buFont typeface="Arial" charset="0"/>
              <a:defRPr sz="2000">
                <a:solidFill>
                  <a:schemeClr val="tx1"/>
                </a:solidFill>
                <a:latin typeface="+mn-lt"/>
                <a:ea typeface="Arial" charset="0"/>
                <a:cs typeface="+mn-cs"/>
              </a:defRPr>
            </a:lvl4pPr>
            <a:lvl5pPr marL="2056554" indent="-228197" algn="l" defTabSz="914179" rtl="0" eaLnBrk="1" fontAlgn="base" hangingPunct="1">
              <a:spcBef>
                <a:spcPct val="20000"/>
              </a:spcBef>
              <a:spcAft>
                <a:spcPct val="0"/>
              </a:spcAft>
              <a:buFont typeface="Arial" charset="0"/>
              <a:defRPr sz="2000">
                <a:solidFill>
                  <a:schemeClr val="tx1"/>
                </a:solidFill>
                <a:latin typeface="+mn-lt"/>
                <a:ea typeface="Arial" charset="0"/>
                <a:cs typeface="+mn-cs"/>
              </a:defRPr>
            </a:lvl5pPr>
            <a:lvl6pPr marL="2457290" indent="-228197" algn="l" defTabSz="914179" rtl="0" eaLnBrk="1" fontAlgn="base" hangingPunct="1">
              <a:spcBef>
                <a:spcPct val="20000"/>
              </a:spcBef>
              <a:spcAft>
                <a:spcPct val="0"/>
              </a:spcAft>
              <a:buFont typeface="Arial" charset="0"/>
              <a:defRPr sz="2000">
                <a:solidFill>
                  <a:schemeClr val="tx1"/>
                </a:solidFill>
                <a:latin typeface="+mn-lt"/>
                <a:ea typeface="Arial" charset="0"/>
                <a:cs typeface="+mn-cs"/>
              </a:defRPr>
            </a:lvl6pPr>
            <a:lvl7pPr marL="2858025" indent="-228197" algn="l" defTabSz="914179" rtl="0" eaLnBrk="1" fontAlgn="base" hangingPunct="1">
              <a:spcBef>
                <a:spcPct val="20000"/>
              </a:spcBef>
              <a:spcAft>
                <a:spcPct val="0"/>
              </a:spcAft>
              <a:buFont typeface="Arial" charset="0"/>
              <a:defRPr sz="2000">
                <a:solidFill>
                  <a:schemeClr val="tx1"/>
                </a:solidFill>
                <a:latin typeface="+mn-lt"/>
                <a:ea typeface="Arial" charset="0"/>
                <a:cs typeface="+mn-cs"/>
              </a:defRPr>
            </a:lvl7pPr>
            <a:lvl8pPr marL="3258761" indent="-228197" algn="l" defTabSz="914179" rtl="0" eaLnBrk="1" fontAlgn="base" hangingPunct="1">
              <a:spcBef>
                <a:spcPct val="20000"/>
              </a:spcBef>
              <a:spcAft>
                <a:spcPct val="0"/>
              </a:spcAft>
              <a:buFont typeface="Arial" charset="0"/>
              <a:defRPr sz="2000">
                <a:solidFill>
                  <a:schemeClr val="tx1"/>
                </a:solidFill>
                <a:latin typeface="+mn-lt"/>
                <a:ea typeface="Arial" charset="0"/>
                <a:cs typeface="+mn-cs"/>
              </a:defRPr>
            </a:lvl8pPr>
            <a:lvl9pPr marL="3659497" indent="-228197" algn="l" defTabSz="914179" rtl="0" eaLnBrk="1" fontAlgn="base" hangingPunct="1">
              <a:spcBef>
                <a:spcPct val="20000"/>
              </a:spcBef>
              <a:spcAft>
                <a:spcPct val="0"/>
              </a:spcAft>
              <a:buFont typeface="Arial" charset="0"/>
              <a:defRPr sz="2000">
                <a:solidFill>
                  <a:schemeClr val="tx1"/>
                </a:solidFill>
                <a:latin typeface="+mn-lt"/>
                <a:ea typeface="Arial" charset="0"/>
                <a:cs typeface="+mn-cs"/>
              </a:defRPr>
            </a:lvl9pPr>
          </a:lstStyle>
          <a:p>
            <a:pPr indent="-171426" defTabSz="685703">
              <a:lnSpc>
                <a:spcPct val="90000"/>
              </a:lnSpc>
              <a:buFont typeface="Arial" panose="020B0604020202020204" pitchFamily="34" charset="0"/>
              <a:buChar char="•"/>
            </a:pPr>
            <a:endParaRPr lang="en-US" dirty="0">
              <a:solidFill>
                <a:schemeClr val="tx1"/>
              </a:solidFill>
              <a:latin typeface="+mn-lt"/>
              <a:ea typeface="+mn-ea"/>
              <a:cs typeface="+mn-cs"/>
            </a:endParaRPr>
          </a:p>
        </p:txBody>
      </p:sp>
    </p:spTree>
    <p:extLst>
      <p:ext uri="{BB962C8B-B14F-4D97-AF65-F5344CB8AC3E}">
        <p14:creationId xmlns:p14="http://schemas.microsoft.com/office/powerpoint/2010/main" val="2738403903"/>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4458-498D-4E25-92BF-383444D77911}"/>
              </a:ext>
            </a:extLst>
          </p:cNvPr>
          <p:cNvSpPr>
            <a:spLocks noGrp="1"/>
          </p:cNvSpPr>
          <p:nvPr>
            <p:ph type="title"/>
          </p:nvPr>
        </p:nvSpPr>
        <p:spPr/>
        <p:txBody>
          <a:bodyPr/>
          <a:lstStyle/>
          <a:p>
            <a:r>
              <a:rPr lang="en-US" dirty="0"/>
              <a:t>Very Important note</a:t>
            </a:r>
          </a:p>
        </p:txBody>
      </p:sp>
      <p:sp>
        <p:nvSpPr>
          <p:cNvPr id="3" name="Content Placeholder 2">
            <a:extLst>
              <a:ext uri="{FF2B5EF4-FFF2-40B4-BE49-F238E27FC236}">
                <a16:creationId xmlns:a16="http://schemas.microsoft.com/office/drawing/2014/main" id="{B79F85E5-54ED-9424-A92E-5F5A2C42419F}"/>
              </a:ext>
            </a:extLst>
          </p:cNvPr>
          <p:cNvSpPr>
            <a:spLocks noGrp="1"/>
          </p:cNvSpPr>
          <p:nvPr>
            <p:ph idx="1"/>
          </p:nvPr>
        </p:nvSpPr>
        <p:spPr>
          <a:xfrm>
            <a:off x="609964" y="1429746"/>
            <a:ext cx="10834821" cy="4739623"/>
          </a:xfrm>
        </p:spPr>
        <p:txBody>
          <a:bodyPr/>
          <a:lstStyle/>
          <a:p>
            <a:pPr algn="l">
              <a:spcBef>
                <a:spcPts val="0"/>
              </a:spcBef>
              <a:spcAft>
                <a:spcPts val="1200"/>
              </a:spcAft>
            </a:pPr>
            <a:r>
              <a:rPr lang="en" sz="2000" b="1" dirty="0">
                <a:solidFill>
                  <a:srgbClr val="000000"/>
                </a:solidFill>
                <a:latin typeface="Roboto" panose="02000000000000000000" pitchFamily="2" charset="0"/>
                <a:ea typeface="Roboto" panose="02000000000000000000" pitchFamily="2" charset="0"/>
                <a:cs typeface="Arial" panose="020B0604020202020204" pitchFamily="34" charset="0"/>
              </a:rPr>
              <a:t>Climate QRE </a:t>
            </a:r>
            <a:r>
              <a:rPr lang="en" sz="2000" dirty="0">
                <a:solidFill>
                  <a:srgbClr val="000000"/>
                </a:solidFill>
                <a:latin typeface="Roboto" panose="02000000000000000000" pitchFamily="2" charset="0"/>
                <a:ea typeface="Roboto" panose="02000000000000000000" pitchFamily="2" charset="0"/>
                <a:cs typeface="Arial" panose="020B0604020202020204" pitchFamily="34" charset="0"/>
              </a:rPr>
              <a:t>is a </a:t>
            </a:r>
            <a:r>
              <a:rPr lang="en" sz="2000" b="1" dirty="0">
                <a:solidFill>
                  <a:srgbClr val="000000"/>
                </a:solidFill>
                <a:latin typeface="Roboto" panose="02000000000000000000" pitchFamily="2" charset="0"/>
                <a:ea typeface="Roboto" panose="02000000000000000000" pitchFamily="2" charset="0"/>
                <a:cs typeface="Arial" panose="020B0604020202020204" pitchFamily="34" charset="0"/>
              </a:rPr>
              <a:t>'rapid’</a:t>
            </a:r>
            <a:r>
              <a:rPr lang="en" sz="2000" b="1" baseline="0" dirty="0">
                <a:solidFill>
                  <a:srgbClr val="000000"/>
                </a:solidFill>
                <a:latin typeface="Roboto" panose="02000000000000000000" pitchFamily="2" charset="0"/>
                <a:ea typeface="Roboto" panose="02000000000000000000" pitchFamily="2" charset="0"/>
                <a:cs typeface="Arial" panose="020B0604020202020204" pitchFamily="34" charset="0"/>
              </a:rPr>
              <a:t> </a:t>
            </a:r>
            <a:r>
              <a:rPr lang="en" sz="2000" baseline="0" dirty="0">
                <a:solidFill>
                  <a:srgbClr val="000000"/>
                </a:solidFill>
                <a:latin typeface="Roboto" panose="02000000000000000000" pitchFamily="2" charset="0"/>
                <a:ea typeface="Roboto" panose="02000000000000000000" pitchFamily="2" charset="0"/>
                <a:cs typeface="Arial" panose="020B0604020202020204" pitchFamily="34" charset="0"/>
              </a:rPr>
              <a:t>and </a:t>
            </a:r>
            <a:r>
              <a:rPr lang="en" sz="2000" b="1" baseline="0" dirty="0">
                <a:solidFill>
                  <a:srgbClr val="000000"/>
                </a:solidFill>
                <a:latin typeface="Roboto" panose="02000000000000000000" pitchFamily="2" charset="0"/>
                <a:ea typeface="Roboto" panose="02000000000000000000" pitchFamily="2" charset="0"/>
                <a:cs typeface="Arial" panose="020B0604020202020204" pitchFamily="34" charset="0"/>
              </a:rPr>
              <a:t>‘simplified’ </a:t>
            </a:r>
            <a:r>
              <a:rPr lang="en" sz="2000" dirty="0">
                <a:solidFill>
                  <a:srgbClr val="000000"/>
                </a:solidFill>
                <a:latin typeface="Roboto" panose="02000000000000000000" pitchFamily="2" charset="0"/>
                <a:ea typeface="Roboto" panose="02000000000000000000" pitchFamily="2" charset="0"/>
                <a:cs typeface="Arial" panose="020B0604020202020204" pitchFamily="34" charset="0"/>
              </a:rPr>
              <a:t>climate and disaster risk analysis tool. </a:t>
            </a:r>
            <a:r>
              <a:rPr lang="en-US" sz="2000" dirty="0">
                <a:solidFill>
                  <a:srgbClr val="000000"/>
                </a:solidFill>
                <a:latin typeface="Roboto" panose="02000000000000000000" pitchFamily="2" charset="0"/>
                <a:ea typeface="Roboto" panose="02000000000000000000" pitchFamily="2" charset="0"/>
                <a:cs typeface="Arial" panose="020B0604020202020204" pitchFamily="34" charset="0"/>
              </a:rPr>
              <a:t>It does not </a:t>
            </a:r>
            <a:r>
              <a:rPr lang="en" sz="2000" dirty="0">
                <a:solidFill>
                  <a:srgbClr val="000000"/>
                </a:solidFill>
                <a:latin typeface="Roboto" panose="02000000000000000000" pitchFamily="2" charset="0"/>
                <a:ea typeface="Roboto" panose="02000000000000000000" pitchFamily="2" charset="0"/>
                <a:cs typeface="Arial" panose="020B0604020202020204" pitchFamily="34" charset="0"/>
              </a:rPr>
              <a:t>capture all the complexity and nuances of a comprehensive assessment, which often requires more time, resources and a detailed analysis. Hence, </a:t>
            </a:r>
            <a:r>
              <a:rPr lang="en" sz="2000" u="sng" dirty="0">
                <a:solidFill>
                  <a:srgbClr val="000000"/>
                </a:solidFill>
                <a:latin typeface="Roboto" panose="02000000000000000000" pitchFamily="2" charset="0"/>
                <a:ea typeface="Roboto" panose="02000000000000000000" pitchFamily="2" charset="0"/>
                <a:cs typeface="Arial" panose="020B0604020202020204" pitchFamily="34" charset="0"/>
              </a:rPr>
              <a:t>it cannot replace the scientific risk modeling and analysis.</a:t>
            </a:r>
          </a:p>
          <a:p>
            <a:pPr>
              <a:spcBef>
                <a:spcPts val="0"/>
              </a:spcBef>
              <a:spcAft>
                <a:spcPts val="1200"/>
              </a:spcAft>
            </a:pPr>
            <a:r>
              <a:rPr lang="en-US" sz="2000" dirty="0">
                <a:solidFill>
                  <a:srgbClr val="000000"/>
                </a:solidFill>
              </a:rPr>
              <a:t>It helps to </a:t>
            </a:r>
            <a:r>
              <a:rPr lang="en-US" sz="2000" b="1" dirty="0">
                <a:solidFill>
                  <a:srgbClr val="000000"/>
                </a:solidFill>
              </a:rPr>
              <a:t>capture quick understanding of risks </a:t>
            </a:r>
            <a:r>
              <a:rPr lang="en-US" sz="2000" dirty="0">
                <a:solidFill>
                  <a:srgbClr val="000000"/>
                </a:solidFill>
              </a:rPr>
              <a:t>for immediate decision making.</a:t>
            </a:r>
          </a:p>
          <a:p>
            <a:pPr>
              <a:spcBef>
                <a:spcPts val="0"/>
              </a:spcBef>
              <a:spcAft>
                <a:spcPts val="1200"/>
              </a:spcAft>
            </a:pPr>
            <a:r>
              <a:rPr lang="en-GB" sz="2000" dirty="0">
                <a:solidFill>
                  <a:srgbClr val="000000"/>
                </a:solidFill>
              </a:rPr>
              <a:t>Apply the </a:t>
            </a:r>
            <a:r>
              <a:rPr lang="en-GB" sz="2000" dirty="0" err="1">
                <a:solidFill>
                  <a:srgbClr val="000000"/>
                </a:solidFill>
              </a:rPr>
              <a:t>ClimateQRE</a:t>
            </a:r>
            <a:r>
              <a:rPr lang="en-GB" sz="2000" dirty="0">
                <a:solidFill>
                  <a:srgbClr val="000000"/>
                </a:solidFill>
              </a:rPr>
              <a:t> in </a:t>
            </a:r>
            <a:r>
              <a:rPr lang="en-GB" sz="2000" b="1" dirty="0">
                <a:solidFill>
                  <a:srgbClr val="000000"/>
                </a:solidFill>
              </a:rPr>
              <a:t>a multi-stakeholder workshop.</a:t>
            </a:r>
          </a:p>
          <a:p>
            <a:pPr>
              <a:spcBef>
                <a:spcPts val="0"/>
              </a:spcBef>
              <a:spcAft>
                <a:spcPts val="1200"/>
              </a:spcAft>
            </a:pPr>
            <a:r>
              <a:rPr lang="en-GB" sz="2000" dirty="0">
                <a:solidFill>
                  <a:srgbClr val="000000"/>
                </a:solidFill>
              </a:rPr>
              <a:t>Ensure </a:t>
            </a:r>
            <a:r>
              <a:rPr lang="en-GB" sz="2000" b="1" dirty="0">
                <a:solidFill>
                  <a:srgbClr val="000000"/>
                </a:solidFill>
              </a:rPr>
              <a:t>various sectoral representation </a:t>
            </a:r>
            <a:r>
              <a:rPr lang="en-GB" sz="2000" dirty="0">
                <a:solidFill>
                  <a:srgbClr val="000000"/>
                </a:solidFill>
              </a:rPr>
              <a:t>in the assessment, especially in the vulnerability analysis.</a:t>
            </a:r>
          </a:p>
          <a:p>
            <a:pPr>
              <a:spcBef>
                <a:spcPts val="0"/>
              </a:spcBef>
              <a:spcAft>
                <a:spcPts val="1200"/>
              </a:spcAft>
            </a:pPr>
            <a:r>
              <a:rPr lang="en-GB" sz="2000" dirty="0">
                <a:solidFill>
                  <a:srgbClr val="000000"/>
                </a:solidFill>
              </a:rPr>
              <a:t>Best to have the </a:t>
            </a:r>
            <a:r>
              <a:rPr lang="en-GB" sz="2000" b="1" dirty="0">
                <a:solidFill>
                  <a:srgbClr val="000000"/>
                </a:solidFill>
              </a:rPr>
              <a:t>engagement and commitment of Mayor </a:t>
            </a:r>
            <a:r>
              <a:rPr lang="en-GB" sz="2000" dirty="0">
                <a:solidFill>
                  <a:srgbClr val="000000"/>
                </a:solidFill>
              </a:rPr>
              <a:t>or local government leaders. </a:t>
            </a:r>
          </a:p>
          <a:p>
            <a:pPr>
              <a:spcBef>
                <a:spcPts val="0"/>
              </a:spcBef>
              <a:spcAft>
                <a:spcPts val="1200"/>
              </a:spcAft>
            </a:pPr>
            <a:r>
              <a:rPr lang="en-US" sz="2000" b="1" dirty="0">
                <a:solidFill>
                  <a:srgbClr val="000000"/>
                </a:solidFill>
              </a:rPr>
              <a:t>Use the risk information </a:t>
            </a:r>
            <a:r>
              <a:rPr lang="en-US" sz="2000" dirty="0">
                <a:solidFill>
                  <a:srgbClr val="000000"/>
                </a:solidFill>
              </a:rPr>
              <a:t>to improve local DRR planning and implementation.</a:t>
            </a:r>
          </a:p>
        </p:txBody>
      </p:sp>
    </p:spTree>
    <p:extLst>
      <p:ext uri="{BB962C8B-B14F-4D97-AF65-F5344CB8AC3E}">
        <p14:creationId xmlns:p14="http://schemas.microsoft.com/office/powerpoint/2010/main" val="2478816548"/>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479D20-2750-47A9-90AC-BC8FBC8AEC03}"/>
              </a:ext>
              <a:ext uri="{C183D7F6-B498-43B3-948B-1728B52AA6E4}">
                <adec:decorative xmlns:adec="http://schemas.microsoft.com/office/drawing/2017/decorative" val="1"/>
              </a:ext>
            </a:extLst>
          </p:cNvPr>
          <p:cNvSpPr/>
          <p:nvPr/>
        </p:nvSpPr>
        <p:spPr>
          <a:xfrm>
            <a:off x="2669159" y="587602"/>
            <a:ext cx="6853681" cy="92303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195"/>
            <a:endParaRPr lang="en-GB" sz="1346" dirty="0">
              <a:solidFill>
                <a:prstClr val="white"/>
              </a:solidFill>
              <a:latin typeface="Roboto"/>
              <a:ea typeface="ＭＳ Ｐゴシック"/>
              <a:cs typeface="Arial"/>
            </a:endParaRPr>
          </a:p>
        </p:txBody>
      </p:sp>
      <p:sp>
        <p:nvSpPr>
          <p:cNvPr id="3" name="Title 2">
            <a:extLst>
              <a:ext uri="{FF2B5EF4-FFF2-40B4-BE49-F238E27FC236}">
                <a16:creationId xmlns:a16="http://schemas.microsoft.com/office/drawing/2014/main" id="{C0D0BE63-A3CF-4BD1-AE59-24D166830726}"/>
              </a:ext>
            </a:extLst>
          </p:cNvPr>
          <p:cNvSpPr>
            <a:spLocks noGrp="1"/>
          </p:cNvSpPr>
          <p:nvPr>
            <p:ph type="title"/>
          </p:nvPr>
        </p:nvSpPr>
        <p:spPr/>
        <p:txBody>
          <a:bodyPr/>
          <a:lstStyle/>
          <a:p>
            <a:r>
              <a:rPr lang="en-US" altLang="en-US" sz="3845" dirty="0">
                <a:ea typeface="ＭＳ Ｐゴシック" pitchFamily="50" charset="-128"/>
              </a:rPr>
              <a:t>Thank You</a:t>
            </a:r>
            <a:endParaRPr lang="en-GB" sz="3845" dirty="0"/>
          </a:p>
        </p:txBody>
      </p:sp>
      <p:sp>
        <p:nvSpPr>
          <p:cNvPr id="6" name="Content Placeholder 5">
            <a:extLst>
              <a:ext uri="{FF2B5EF4-FFF2-40B4-BE49-F238E27FC236}">
                <a16:creationId xmlns:a16="http://schemas.microsoft.com/office/drawing/2014/main" id="{202912F4-3BD1-4A4F-8D6B-7FAB94A4DC17}"/>
              </a:ext>
            </a:extLst>
          </p:cNvPr>
          <p:cNvSpPr>
            <a:spLocks noGrp="1"/>
          </p:cNvSpPr>
          <p:nvPr>
            <p:ph type="body" idx="1"/>
          </p:nvPr>
        </p:nvSpPr>
        <p:spPr>
          <a:xfrm>
            <a:off x="609962" y="2834998"/>
            <a:ext cx="10972076" cy="1371523"/>
          </a:xfrm>
        </p:spPr>
        <p:txBody>
          <a:bodyPr/>
          <a:lstStyle/>
          <a:p>
            <a:r>
              <a:rPr lang="en-US" altLang="en-US" sz="2000" b="1" dirty="0">
                <a:latin typeface="Roboto" panose="02000000000000000000" pitchFamily="2" charset="0"/>
                <a:ea typeface="Roboto" panose="02000000000000000000" pitchFamily="2" charset="0"/>
                <a:cs typeface="Arial" charset="0"/>
              </a:rPr>
              <a:t>UNDRR</a:t>
            </a:r>
            <a:br>
              <a:rPr lang="en-US" altLang="en-US" sz="2000" b="1" dirty="0">
                <a:latin typeface="Roboto" panose="02000000000000000000" pitchFamily="2" charset="0"/>
                <a:ea typeface="Roboto" panose="02000000000000000000" pitchFamily="2" charset="0"/>
                <a:cs typeface="Arial" charset="0"/>
              </a:rPr>
            </a:br>
            <a:r>
              <a:rPr lang="en-US" altLang="en-US" sz="2000" b="1" dirty="0">
                <a:latin typeface="Roboto" panose="02000000000000000000" pitchFamily="2" charset="0"/>
                <a:ea typeface="Roboto" panose="02000000000000000000" pitchFamily="2" charset="0"/>
                <a:cs typeface="Arial" charset="0"/>
              </a:rPr>
              <a:t>Global Education and Training Institute (GETI) </a:t>
            </a:r>
            <a:br>
              <a:rPr lang="en-US" altLang="en-US" sz="2000" b="1" dirty="0">
                <a:latin typeface="Roboto" panose="02000000000000000000" pitchFamily="2" charset="0"/>
                <a:ea typeface="Roboto" panose="02000000000000000000" pitchFamily="2" charset="0"/>
                <a:cs typeface="Arial" charset="0"/>
              </a:rPr>
            </a:br>
            <a:r>
              <a:rPr lang="en-US" altLang="en-US" sz="2000" dirty="0">
                <a:latin typeface="Roboto" panose="02000000000000000000" pitchFamily="2" charset="0"/>
                <a:ea typeface="Roboto" panose="02000000000000000000" pitchFamily="2" charset="0"/>
                <a:cs typeface="Arial" charset="0"/>
              </a:rPr>
              <a:t>4F Songdo G-Tower, 175 Art Center-</a:t>
            </a:r>
            <a:r>
              <a:rPr lang="en-US" altLang="en-US" sz="2000" dirty="0" err="1">
                <a:latin typeface="Roboto" panose="02000000000000000000" pitchFamily="2" charset="0"/>
                <a:ea typeface="Roboto" panose="02000000000000000000" pitchFamily="2" charset="0"/>
                <a:cs typeface="Arial" charset="0"/>
              </a:rPr>
              <a:t>daero</a:t>
            </a:r>
            <a:r>
              <a:rPr lang="en-US" altLang="en-US" sz="2000" dirty="0">
                <a:latin typeface="Roboto" panose="02000000000000000000" pitchFamily="2" charset="0"/>
                <a:ea typeface="Roboto" panose="02000000000000000000" pitchFamily="2" charset="0"/>
                <a:cs typeface="Arial" charset="0"/>
              </a:rPr>
              <a:t>, </a:t>
            </a:r>
            <a:br>
              <a:rPr lang="en-US" altLang="en-US" sz="2000" dirty="0">
                <a:latin typeface="Roboto" panose="02000000000000000000" pitchFamily="2" charset="0"/>
                <a:ea typeface="Roboto" panose="02000000000000000000" pitchFamily="2" charset="0"/>
                <a:cs typeface="Arial" charset="0"/>
              </a:rPr>
            </a:br>
            <a:r>
              <a:rPr lang="en-US" altLang="en-US" sz="2000" dirty="0" err="1">
                <a:latin typeface="Roboto" panose="02000000000000000000" pitchFamily="2" charset="0"/>
                <a:ea typeface="Roboto" panose="02000000000000000000" pitchFamily="2" charset="0"/>
                <a:cs typeface="Arial" charset="0"/>
              </a:rPr>
              <a:t>Yeonsu-gu</a:t>
            </a:r>
            <a:r>
              <a:rPr lang="en-US" altLang="en-US" sz="2000" dirty="0">
                <a:latin typeface="Roboto" panose="02000000000000000000" pitchFamily="2" charset="0"/>
                <a:ea typeface="Roboto" panose="02000000000000000000" pitchFamily="2" charset="0"/>
                <a:cs typeface="Arial" charset="0"/>
              </a:rPr>
              <a:t>, Incheon, Republic of Korea</a:t>
            </a:r>
          </a:p>
          <a:p>
            <a:r>
              <a:rPr lang="en-US" altLang="en-US" sz="2000" dirty="0">
                <a:latin typeface="Roboto" panose="02000000000000000000" pitchFamily="2" charset="0"/>
                <a:ea typeface="Roboto" panose="02000000000000000000" pitchFamily="2" charset="0"/>
                <a:cs typeface="Arial" charset="0"/>
              </a:rPr>
              <a:t>undrr-incheon@un.org</a:t>
            </a:r>
          </a:p>
          <a:p>
            <a:endParaRPr lang="en-GB" sz="2000" dirty="0">
              <a:latin typeface="Roboto" panose="02000000000000000000" pitchFamily="2" charset="0"/>
              <a:ea typeface="Roboto" panose="02000000000000000000" pitchFamily="2" charset="0"/>
            </a:endParaRPr>
          </a:p>
        </p:txBody>
      </p:sp>
      <p:pic>
        <p:nvPicPr>
          <p:cNvPr id="4" name="Picture 3" descr="UN Sustainable Development Goals logo">
            <a:extLst>
              <a:ext uri="{FF2B5EF4-FFF2-40B4-BE49-F238E27FC236}">
                <a16:creationId xmlns:a16="http://schemas.microsoft.com/office/drawing/2014/main" id="{A9AF8002-B71F-4EE3-B70E-9C39AA7E7A7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303657" y="665137"/>
            <a:ext cx="3599842" cy="767966"/>
          </a:xfrm>
          <a:prstGeom prst="rect">
            <a:avLst/>
          </a:prstGeom>
        </p:spPr>
      </p:pic>
    </p:spTree>
    <p:extLst>
      <p:ext uri="{BB962C8B-B14F-4D97-AF65-F5344CB8AC3E}">
        <p14:creationId xmlns:p14="http://schemas.microsoft.com/office/powerpoint/2010/main" val="3833950652"/>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1E9E-067F-4679-AEEB-210C03F74791}"/>
              </a:ext>
            </a:extLst>
          </p:cNvPr>
          <p:cNvSpPr>
            <a:spLocks noGrp="1"/>
          </p:cNvSpPr>
          <p:nvPr>
            <p:ph type="title"/>
          </p:nvPr>
        </p:nvSpPr>
        <p:spPr/>
        <p:txBody>
          <a:bodyPr vert="horz" wrap="square" lIns="0" tIns="45688" rIns="91376" bIns="45688" numCol="1" anchor="ctr" anchorCtr="0" compatLnSpc="1">
            <a:prstTxWarp prst="textNoShape">
              <a:avLst/>
            </a:prstTxWarp>
            <a:normAutofit/>
          </a:bodyPr>
          <a:lstStyle/>
          <a:p>
            <a:r>
              <a:rPr lang="en-US" sz="3200" b="1" cap="none" baseline="0" dirty="0">
                <a:latin typeface="Roboto Black" panose="02000000000000000000" pitchFamily="2" charset="0"/>
                <a:ea typeface="Roboto Black" panose="02000000000000000000" pitchFamily="2" charset="0"/>
                <a:cs typeface="Roboto Black" panose="02000000000000000000" pitchFamily="2" charset="0"/>
              </a:rPr>
              <a:t>Structure of the Climate QRE Tool</a:t>
            </a:r>
          </a:p>
        </p:txBody>
      </p:sp>
      <p:sp>
        <p:nvSpPr>
          <p:cNvPr id="4" name="Content Placeholder 3">
            <a:extLst>
              <a:ext uri="{FF2B5EF4-FFF2-40B4-BE49-F238E27FC236}">
                <a16:creationId xmlns:a16="http://schemas.microsoft.com/office/drawing/2014/main" id="{3F7ADCD1-C4D1-E467-82D8-28CD17C7CC08}"/>
              </a:ext>
            </a:extLst>
          </p:cNvPr>
          <p:cNvSpPr>
            <a:spLocks noGrp="1"/>
          </p:cNvSpPr>
          <p:nvPr>
            <p:ph idx="1"/>
          </p:nvPr>
        </p:nvSpPr>
        <p:spPr>
          <a:xfrm>
            <a:off x="609966" y="1339059"/>
            <a:ext cx="5672081" cy="5028913"/>
          </a:xfrm>
        </p:spPr>
        <p:txBody>
          <a:bodyPr/>
          <a:lstStyle/>
          <a:p>
            <a:pPr marL="342900" indent="-342900" defTabSz="685271" fontAlgn="base">
              <a:lnSpc>
                <a:spcPct val="140000"/>
              </a:lnSpc>
              <a:spcBef>
                <a:spcPts val="0"/>
              </a:spcBef>
              <a:spcAft>
                <a:spcPts val="600"/>
              </a:spcAft>
              <a:buFont typeface="Arial" panose="020B0604020202020204" pitchFamily="34" charset="0"/>
              <a:buChar char="•"/>
            </a:pPr>
            <a:r>
              <a:rPr lang="en-US" sz="2400" dirty="0">
                <a:solidFill>
                  <a:srgbClr val="000000"/>
                </a:solidFill>
                <a:latin typeface="Roboto" panose="02000000000000000000" pitchFamily="2" charset="0"/>
                <a:ea typeface="Roboto" panose="02000000000000000000" pitchFamily="2" charset="0"/>
                <a:cs typeface="Roboto" panose="02000000000000000000" pitchFamily="2" charset="0"/>
              </a:rPr>
              <a:t>Macro-enabled </a:t>
            </a:r>
            <a:r>
              <a:rPr lang="en-US" sz="2400" b="1" dirty="0">
                <a:solidFill>
                  <a:srgbClr val="000000"/>
                </a:solidFill>
                <a:latin typeface="Roboto" panose="02000000000000000000" pitchFamily="2" charset="0"/>
                <a:ea typeface="Roboto" panose="02000000000000000000" pitchFamily="2" charset="0"/>
                <a:cs typeface="Roboto" panose="02000000000000000000" pitchFamily="2" charset="0"/>
              </a:rPr>
              <a:t>Excel Format</a:t>
            </a:r>
          </a:p>
          <a:p>
            <a:pPr marL="342900" indent="-342900" defTabSz="685271" fontAlgn="base">
              <a:lnSpc>
                <a:spcPct val="140000"/>
              </a:lnSpc>
              <a:spcBef>
                <a:spcPts val="0"/>
              </a:spcBef>
              <a:spcAft>
                <a:spcPts val="600"/>
              </a:spcAft>
              <a:buFont typeface="Arial" panose="020B0604020202020204" pitchFamily="34" charset="0"/>
              <a:buChar char="•"/>
            </a:pPr>
            <a:r>
              <a:rPr lang="en-US" sz="2400" dirty="0">
                <a:solidFill>
                  <a:srgbClr val="000000"/>
                </a:solidFill>
                <a:latin typeface="Roboto" panose="02000000000000000000" pitchFamily="2" charset="0"/>
                <a:ea typeface="Roboto" panose="02000000000000000000" pitchFamily="2" charset="0"/>
                <a:cs typeface="Roboto" panose="02000000000000000000" pitchFamily="2" charset="0"/>
              </a:rPr>
              <a:t>It has 24 active worksheets including</a:t>
            </a:r>
          </a:p>
          <a:p>
            <a:pPr marL="757534" lvl="1" indent="-342900" defTabSz="685271" fontAlgn="base">
              <a:lnSpc>
                <a:spcPct val="140000"/>
              </a:lnSpc>
              <a:spcBef>
                <a:spcPts val="0"/>
              </a:spcBef>
              <a:spcAft>
                <a:spcPts val="600"/>
              </a:spcAft>
              <a:buFont typeface="Arial" panose="020B0604020202020204" pitchFamily="34" charset="0"/>
              <a:buChar char="•"/>
            </a:pPr>
            <a:r>
              <a:rPr lang="en-US" sz="2200" dirty="0">
                <a:solidFill>
                  <a:srgbClr val="000000"/>
                </a:solidFill>
                <a:latin typeface="Roboto" panose="02000000000000000000" pitchFamily="2" charset="0"/>
                <a:ea typeface="Roboto" panose="02000000000000000000" pitchFamily="2" charset="0"/>
                <a:cs typeface="Roboto" panose="02000000000000000000" pitchFamily="2" charset="0"/>
              </a:rPr>
              <a:t>1 Home page &amp; 1 Menu page</a:t>
            </a:r>
          </a:p>
          <a:p>
            <a:pPr marL="757534" lvl="1" indent="-342900" defTabSz="685271" fontAlgn="base">
              <a:lnSpc>
                <a:spcPct val="140000"/>
              </a:lnSpc>
              <a:spcBef>
                <a:spcPts val="0"/>
              </a:spcBef>
              <a:spcAft>
                <a:spcPts val="600"/>
              </a:spcAft>
              <a:buFont typeface="Arial" panose="020B0604020202020204" pitchFamily="34" charset="0"/>
              <a:buChar char="•"/>
            </a:pPr>
            <a:r>
              <a:rPr lang="en-US" sz="2200" b="1" dirty="0">
                <a:solidFill>
                  <a:srgbClr val="000000"/>
                </a:solidFill>
                <a:latin typeface="Roboto" panose="02000000000000000000" pitchFamily="2" charset="0"/>
                <a:ea typeface="Roboto" panose="02000000000000000000" pitchFamily="2" charset="0"/>
                <a:cs typeface="Roboto" panose="02000000000000000000" pitchFamily="2" charset="0"/>
              </a:rPr>
              <a:t>12 Instructional pages and reference </a:t>
            </a:r>
            <a:r>
              <a:rPr lang="en-US" sz="2200" dirty="0">
                <a:solidFill>
                  <a:srgbClr val="00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This is where the assessment is performed.</a:t>
            </a:r>
            <a:endParaRPr lang="en-US" sz="22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757534" lvl="1" indent="-342900" defTabSz="685271" fontAlgn="base">
              <a:lnSpc>
                <a:spcPct val="140000"/>
              </a:lnSpc>
              <a:spcBef>
                <a:spcPts val="0"/>
              </a:spcBef>
              <a:spcAft>
                <a:spcPts val="600"/>
              </a:spcAft>
              <a:buFont typeface="Arial" panose="020B0604020202020204" pitchFamily="34" charset="0"/>
              <a:buChar char="•"/>
            </a:pPr>
            <a:r>
              <a:rPr lang="en-US" sz="2200" dirty="0">
                <a:solidFill>
                  <a:srgbClr val="000000"/>
                </a:solidFill>
                <a:latin typeface="Roboto" panose="02000000000000000000" pitchFamily="2" charset="0"/>
                <a:ea typeface="Roboto" panose="02000000000000000000" pitchFamily="2" charset="0"/>
                <a:cs typeface="Roboto" panose="02000000000000000000" pitchFamily="2" charset="0"/>
              </a:rPr>
              <a:t>10 pages for additional information on the vulnerability indicators</a:t>
            </a:r>
          </a:p>
        </p:txBody>
      </p:sp>
      <p:pic>
        <p:nvPicPr>
          <p:cNvPr id="5" name="Picture 4" descr="Screenshot of the worksheet Menu of the Climate QRE Tool.">
            <a:extLst>
              <a:ext uri="{FF2B5EF4-FFF2-40B4-BE49-F238E27FC236}">
                <a16:creationId xmlns:a16="http://schemas.microsoft.com/office/drawing/2014/main" id="{2763028E-55A0-033C-BB4D-FF9212E20AA9}"/>
              </a:ext>
            </a:extLst>
          </p:cNvPr>
          <p:cNvPicPr>
            <a:picLocks noChangeAspect="1"/>
          </p:cNvPicPr>
          <p:nvPr/>
        </p:nvPicPr>
        <p:blipFill>
          <a:blip r:embed="rId3"/>
          <a:stretch>
            <a:fillRect/>
          </a:stretch>
        </p:blipFill>
        <p:spPr>
          <a:xfrm>
            <a:off x="6743570" y="1800596"/>
            <a:ext cx="4878548" cy="3256808"/>
          </a:xfrm>
          <a:prstGeom prst="rect">
            <a:avLst/>
          </a:prstGeom>
        </p:spPr>
      </p:pic>
      <p:sp>
        <p:nvSpPr>
          <p:cNvPr id="9" name="TextBox 8">
            <a:extLst>
              <a:ext uri="{FF2B5EF4-FFF2-40B4-BE49-F238E27FC236}">
                <a16:creationId xmlns:a16="http://schemas.microsoft.com/office/drawing/2014/main" id="{E33CE3EC-7D54-056D-1FF7-EAA5A13F0258}"/>
              </a:ext>
            </a:extLst>
          </p:cNvPr>
          <p:cNvSpPr txBox="1"/>
          <p:nvPr/>
        </p:nvSpPr>
        <p:spPr>
          <a:xfrm>
            <a:off x="148443" y="5518941"/>
            <a:ext cx="10527474" cy="584775"/>
          </a:xfrm>
          <a:prstGeom prst="rect">
            <a:avLst/>
          </a:prstGeom>
          <a:noFill/>
        </p:spPr>
        <p:txBody>
          <a:bodyPr wrap="square">
            <a:spAutoFit/>
          </a:bodyPr>
          <a:lstStyle/>
          <a:p>
            <a:pPr marL="757534" lvl="1" indent="-342900" defTabSz="685271" fontAlgn="base">
              <a:lnSpc>
                <a:spcPct val="150000"/>
              </a:lnSpc>
              <a:spcBef>
                <a:spcPts val="0"/>
              </a:spcBef>
              <a:spcAft>
                <a:spcPts val="600"/>
              </a:spcAft>
              <a:buClr>
                <a:srgbClr val="FFC000"/>
              </a:buClr>
              <a:buSzPct val="99000"/>
              <a:buFont typeface="Arial" panose="020B0604020202020204" pitchFamily="34" charset="0"/>
              <a:buChar char="•"/>
            </a:pPr>
            <a:r>
              <a:rPr lang="en-US" sz="2400" dirty="0">
                <a:solidFill>
                  <a:srgbClr val="000000"/>
                </a:solidFill>
                <a:latin typeface="Roboto" panose="02000000000000000000" pitchFamily="2" charset="0"/>
                <a:ea typeface="Roboto" panose="02000000000000000000" pitchFamily="2" charset="0"/>
                <a:sym typeface="Roboto"/>
              </a:rPr>
              <a:t>On the menu page, a button to ‘Reset All Data’ is available</a:t>
            </a:r>
            <a:endParaRPr lang="en-GB" sz="2400" dirty="0">
              <a:solidFill>
                <a:srgbClr val="000000"/>
              </a:solidFill>
              <a:latin typeface="Roboto" panose="02000000000000000000" pitchFamily="2" charset="0"/>
              <a:ea typeface="Roboto" panose="02000000000000000000" pitchFamily="2" charset="0"/>
              <a:sym typeface="Roboto"/>
            </a:endParaRPr>
          </a:p>
        </p:txBody>
      </p:sp>
    </p:spTree>
    <p:extLst>
      <p:ext uri="{BB962C8B-B14F-4D97-AF65-F5344CB8AC3E}">
        <p14:creationId xmlns:p14="http://schemas.microsoft.com/office/powerpoint/2010/main" val="2407768222"/>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E02185-1D09-8384-2D2E-EE323F3324B5}"/>
              </a:ext>
            </a:extLst>
          </p:cNvPr>
          <p:cNvSpPr>
            <a:spLocks noGrp="1"/>
          </p:cNvSpPr>
          <p:nvPr>
            <p:ph type="title"/>
          </p:nvPr>
        </p:nvSpPr>
        <p:spPr/>
        <p:txBody>
          <a:bodyPr/>
          <a:lstStyle/>
          <a:p>
            <a:r>
              <a:rPr lang="en-US" sz="3200" dirty="0"/>
              <a:t>1. Acknowledgement</a:t>
            </a:r>
          </a:p>
        </p:txBody>
      </p:sp>
      <p:pic>
        <p:nvPicPr>
          <p:cNvPr id="6" name="Picture 5" descr="Screenshot of the worksheet 1. Acknowledgement of the Climate QRE Tool.">
            <a:extLst>
              <a:ext uri="{FF2B5EF4-FFF2-40B4-BE49-F238E27FC236}">
                <a16:creationId xmlns:a16="http://schemas.microsoft.com/office/drawing/2014/main" id="{FBA6F599-0751-1B30-D0B1-B75792A784CE}"/>
              </a:ext>
            </a:extLst>
          </p:cNvPr>
          <p:cNvPicPr>
            <a:picLocks noChangeAspect="1"/>
          </p:cNvPicPr>
          <p:nvPr/>
        </p:nvPicPr>
        <p:blipFill>
          <a:blip r:embed="rId3"/>
          <a:stretch>
            <a:fillRect/>
          </a:stretch>
        </p:blipFill>
        <p:spPr>
          <a:xfrm>
            <a:off x="2248712" y="1229126"/>
            <a:ext cx="7217515" cy="4558726"/>
          </a:xfrm>
          <a:prstGeom prst="rect">
            <a:avLst/>
          </a:prstGeom>
          <a:ln>
            <a:solidFill>
              <a:srgbClr val="000000"/>
            </a:solidFill>
          </a:ln>
        </p:spPr>
      </p:pic>
      <p:sp>
        <p:nvSpPr>
          <p:cNvPr id="9" name="TextBox 8">
            <a:extLst>
              <a:ext uri="{FF2B5EF4-FFF2-40B4-BE49-F238E27FC236}">
                <a16:creationId xmlns:a16="http://schemas.microsoft.com/office/drawing/2014/main" id="{CB2F5850-0865-1437-1B9E-816AD0591C8E}"/>
              </a:ext>
            </a:extLst>
          </p:cNvPr>
          <p:cNvSpPr txBox="1"/>
          <p:nvPr/>
        </p:nvSpPr>
        <p:spPr>
          <a:xfrm>
            <a:off x="2172956" y="5885116"/>
            <a:ext cx="6094324" cy="369332"/>
          </a:xfrm>
          <a:prstGeom prst="rect">
            <a:avLst/>
          </a:prstGeom>
          <a:noFill/>
        </p:spPr>
        <p:txBody>
          <a:bodyPr wrap="square">
            <a:spAutoFit/>
          </a:bodyPr>
          <a:lstStyle/>
          <a:p>
            <a:r>
              <a:rPr lang="en-US" dirty="0">
                <a:solidFill>
                  <a:srgbClr val="000000"/>
                </a:solidFill>
              </a:rPr>
              <a:t>- Provides information about the development of this tool.</a:t>
            </a:r>
            <a:endParaRPr lang="en-GB" dirty="0">
              <a:solidFill>
                <a:srgbClr val="000000"/>
              </a:solidFill>
            </a:endParaRPr>
          </a:p>
        </p:txBody>
      </p:sp>
    </p:spTree>
    <p:extLst>
      <p:ext uri="{BB962C8B-B14F-4D97-AF65-F5344CB8AC3E}">
        <p14:creationId xmlns:p14="http://schemas.microsoft.com/office/powerpoint/2010/main" val="295008930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E02185-1D09-8384-2D2E-EE323F3324B5}"/>
              </a:ext>
            </a:extLst>
          </p:cNvPr>
          <p:cNvSpPr>
            <a:spLocks noGrp="1"/>
          </p:cNvSpPr>
          <p:nvPr>
            <p:ph type="title"/>
          </p:nvPr>
        </p:nvSpPr>
        <p:spPr/>
        <p:txBody>
          <a:bodyPr/>
          <a:lstStyle/>
          <a:p>
            <a:r>
              <a:rPr lang="en-US" sz="3200" dirty="0"/>
              <a:t>2. Methodology</a:t>
            </a:r>
          </a:p>
        </p:txBody>
      </p:sp>
      <p:pic>
        <p:nvPicPr>
          <p:cNvPr id="3" name="Picture 2" descr="Screenshot of the worksheet 2. Methodology">
            <a:extLst>
              <a:ext uri="{FF2B5EF4-FFF2-40B4-BE49-F238E27FC236}">
                <a16:creationId xmlns:a16="http://schemas.microsoft.com/office/drawing/2014/main" id="{F6F0F7A2-C56E-506C-3F9D-9A096D2B321C}"/>
              </a:ext>
            </a:extLst>
          </p:cNvPr>
          <p:cNvPicPr>
            <a:picLocks noChangeAspect="1"/>
          </p:cNvPicPr>
          <p:nvPr/>
        </p:nvPicPr>
        <p:blipFill>
          <a:blip r:embed="rId3"/>
          <a:stretch>
            <a:fillRect/>
          </a:stretch>
        </p:blipFill>
        <p:spPr>
          <a:xfrm>
            <a:off x="2150348" y="1194081"/>
            <a:ext cx="7302992" cy="4602822"/>
          </a:xfrm>
          <a:prstGeom prst="rect">
            <a:avLst/>
          </a:prstGeom>
          <a:ln>
            <a:solidFill>
              <a:srgbClr val="000000"/>
            </a:solidFill>
          </a:ln>
        </p:spPr>
      </p:pic>
      <p:sp>
        <p:nvSpPr>
          <p:cNvPr id="4" name="TextBox 3">
            <a:extLst>
              <a:ext uri="{FF2B5EF4-FFF2-40B4-BE49-F238E27FC236}">
                <a16:creationId xmlns:a16="http://schemas.microsoft.com/office/drawing/2014/main" id="{2F1FF345-6B2A-E7AC-B925-FF6D0014A496}"/>
              </a:ext>
            </a:extLst>
          </p:cNvPr>
          <p:cNvSpPr txBox="1"/>
          <p:nvPr/>
        </p:nvSpPr>
        <p:spPr>
          <a:xfrm>
            <a:off x="1298749" y="5945406"/>
            <a:ext cx="9824776" cy="369332"/>
          </a:xfrm>
          <a:prstGeom prst="rect">
            <a:avLst/>
          </a:prstGeom>
          <a:noFill/>
        </p:spPr>
        <p:txBody>
          <a:bodyPr wrap="square">
            <a:spAutoFit/>
          </a:bodyPr>
          <a:lstStyle/>
          <a:p>
            <a:r>
              <a:rPr lang="en-US" dirty="0">
                <a:solidFill>
                  <a:srgbClr val="000000"/>
                </a:solidFill>
              </a:rPr>
              <a:t>– Explains what the Climate QRE Tool is, and the methodology used to analyze rapid risks. </a:t>
            </a:r>
            <a:endParaRPr lang="en-GB" dirty="0">
              <a:solidFill>
                <a:srgbClr val="000000"/>
              </a:solidFill>
            </a:endParaRPr>
          </a:p>
        </p:txBody>
      </p:sp>
    </p:spTree>
    <p:extLst>
      <p:ext uri="{BB962C8B-B14F-4D97-AF65-F5344CB8AC3E}">
        <p14:creationId xmlns:p14="http://schemas.microsoft.com/office/powerpoint/2010/main" val="1521219170"/>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E02185-1D09-8384-2D2E-EE323F3324B5}"/>
              </a:ext>
            </a:extLst>
          </p:cNvPr>
          <p:cNvSpPr>
            <a:spLocks noGrp="1"/>
          </p:cNvSpPr>
          <p:nvPr>
            <p:ph type="title"/>
          </p:nvPr>
        </p:nvSpPr>
        <p:spPr/>
        <p:txBody>
          <a:bodyPr/>
          <a:lstStyle/>
          <a:p>
            <a:r>
              <a:rPr lang="en-US" sz="3200" dirty="0"/>
              <a:t>2. Methodology – cont.</a:t>
            </a:r>
          </a:p>
        </p:txBody>
      </p:sp>
      <p:sp>
        <p:nvSpPr>
          <p:cNvPr id="4" name="TextBox 3">
            <a:extLst>
              <a:ext uri="{FF2B5EF4-FFF2-40B4-BE49-F238E27FC236}">
                <a16:creationId xmlns:a16="http://schemas.microsoft.com/office/drawing/2014/main" id="{7C3CA52F-54F5-D815-FF72-2543AC8DCD20}"/>
              </a:ext>
            </a:extLst>
          </p:cNvPr>
          <p:cNvSpPr txBox="1"/>
          <p:nvPr/>
        </p:nvSpPr>
        <p:spPr>
          <a:xfrm>
            <a:off x="720616" y="1216297"/>
            <a:ext cx="10750767" cy="4401205"/>
          </a:xfrm>
          <a:prstGeom prst="rect">
            <a:avLst/>
          </a:prstGeom>
          <a:noFill/>
        </p:spPr>
        <p:txBody>
          <a:bodyPr wrap="square">
            <a:spAutoFit/>
          </a:bodyPr>
          <a:lstStyle/>
          <a:p>
            <a:pPr algn="l"/>
            <a:r>
              <a:rPr lang="en" sz="2000" dirty="0">
                <a:solidFill>
                  <a:srgbClr val="000000"/>
                </a:solidFill>
                <a:latin typeface="Roboto" panose="02000000000000000000" pitchFamily="2" charset="0"/>
                <a:ea typeface="Roboto" panose="02000000000000000000" pitchFamily="2" charset="0"/>
                <a:cs typeface="Arial" panose="020B0604020202020204" pitchFamily="34" charset="0"/>
              </a:rPr>
              <a:t>1. The analysis includes the </a:t>
            </a:r>
            <a:r>
              <a:rPr lang="en" sz="2000" b="1" dirty="0">
                <a:solidFill>
                  <a:srgbClr val="000000"/>
                </a:solidFill>
                <a:latin typeface="Roboto" panose="02000000000000000000" pitchFamily="2" charset="0"/>
                <a:ea typeface="Roboto" panose="02000000000000000000" pitchFamily="2" charset="0"/>
                <a:cs typeface="Arial" panose="020B0604020202020204" pitchFamily="34" charset="0"/>
              </a:rPr>
              <a:t>identification of hazards</a:t>
            </a:r>
            <a:r>
              <a:rPr lang="en" sz="2000" dirty="0">
                <a:solidFill>
                  <a:srgbClr val="000000"/>
                </a:solidFill>
                <a:latin typeface="Roboto" panose="02000000000000000000" pitchFamily="2" charset="0"/>
                <a:ea typeface="Roboto" panose="02000000000000000000" pitchFamily="2" charset="0"/>
                <a:cs typeface="Arial" panose="020B0604020202020204" pitchFamily="34" charset="0"/>
              </a:rPr>
              <a:t>. The tool proposes a multi-hazard analysis scope, under the hazard classification typology proposed by UNDRR, which includes both climatic and non-climatic hazards.</a:t>
            </a:r>
          </a:p>
          <a:p>
            <a:pPr algn="l"/>
            <a:endParaRPr lang="es-AR" sz="2000" baseline="0" dirty="0">
              <a:solidFill>
                <a:srgbClr val="000000"/>
              </a:solidFill>
              <a:latin typeface="Roboto" panose="02000000000000000000" pitchFamily="2" charset="0"/>
              <a:ea typeface="Roboto" panose="02000000000000000000" pitchFamily="2" charset="0"/>
              <a:cs typeface="Arial" panose="020B0604020202020204" pitchFamily="34" charset="0"/>
            </a:endParaRPr>
          </a:p>
          <a:p>
            <a:pPr algn="l"/>
            <a:r>
              <a:rPr lang="en" sz="2000" dirty="0">
                <a:solidFill>
                  <a:srgbClr val="000000"/>
                </a:solidFill>
                <a:latin typeface="Roboto" panose="02000000000000000000" pitchFamily="2" charset="0"/>
                <a:ea typeface="Roboto" panose="02000000000000000000" pitchFamily="2" charset="0"/>
                <a:cs typeface="Arial" panose="020B0604020202020204" pitchFamily="34" charset="0"/>
              </a:rPr>
              <a:t>2. Hazards are evaluated in two (2) stages: </a:t>
            </a:r>
          </a:p>
          <a:p>
            <a:pPr marL="969963" indent="-457200" algn="l">
              <a:buAutoNum type="alphaLcParenBoth"/>
            </a:pPr>
            <a:r>
              <a:rPr lang="en" sz="2000" dirty="0">
                <a:solidFill>
                  <a:srgbClr val="000000"/>
                </a:solidFill>
                <a:latin typeface="Roboto" panose="02000000000000000000" pitchFamily="2" charset="0"/>
                <a:ea typeface="Roboto" panose="02000000000000000000" pitchFamily="2" charset="0"/>
                <a:cs typeface="Arial" panose="020B0604020202020204" pitchFamily="34" charset="0"/>
              </a:rPr>
              <a:t>in their </a:t>
            </a:r>
            <a:r>
              <a:rPr lang="en" sz="2000" b="1" dirty="0">
                <a:solidFill>
                  <a:srgbClr val="000000"/>
                </a:solidFill>
                <a:latin typeface="Roboto" panose="02000000000000000000" pitchFamily="2" charset="0"/>
                <a:ea typeface="Roboto" panose="02000000000000000000" pitchFamily="2" charset="0"/>
                <a:cs typeface="Arial" panose="020B0604020202020204" pitchFamily="34" charset="0"/>
              </a:rPr>
              <a:t>baseline</a:t>
            </a:r>
            <a:r>
              <a:rPr lang="en" sz="2000" dirty="0">
                <a:solidFill>
                  <a:srgbClr val="000000"/>
                </a:solidFill>
                <a:latin typeface="Roboto" panose="02000000000000000000" pitchFamily="2" charset="0"/>
                <a:ea typeface="Roboto" panose="02000000000000000000" pitchFamily="2" charset="0"/>
                <a:cs typeface="Arial" panose="020B0604020202020204" pitchFamily="34" charset="0"/>
              </a:rPr>
              <a:t> conditions referencing their historical behavior, and</a:t>
            </a:r>
          </a:p>
          <a:p>
            <a:pPr marL="969963" indent="-457200" algn="l">
              <a:buAutoNum type="alphaLcParenBoth"/>
            </a:pPr>
            <a:r>
              <a:rPr lang="en" sz="2000" dirty="0">
                <a:solidFill>
                  <a:srgbClr val="000000"/>
                </a:solidFill>
                <a:latin typeface="Roboto" panose="02000000000000000000" pitchFamily="2" charset="0"/>
                <a:ea typeface="Roboto" panose="02000000000000000000" pitchFamily="2" charset="0"/>
                <a:cs typeface="Arial" panose="020B0604020202020204" pitchFamily="34" charset="0"/>
              </a:rPr>
              <a:t>in conditions of </a:t>
            </a:r>
            <a:r>
              <a:rPr lang="en" sz="2000" b="1" dirty="0">
                <a:solidFill>
                  <a:srgbClr val="000000"/>
                </a:solidFill>
                <a:latin typeface="Roboto" panose="02000000000000000000" pitchFamily="2" charset="0"/>
                <a:ea typeface="Roboto" panose="02000000000000000000" pitchFamily="2" charset="0"/>
                <a:cs typeface="Arial" panose="020B0604020202020204" pitchFamily="34" charset="0"/>
              </a:rPr>
              <a:t>possible changes </a:t>
            </a:r>
            <a:r>
              <a:rPr lang="en" sz="2000" dirty="0">
                <a:solidFill>
                  <a:srgbClr val="000000"/>
                </a:solidFill>
                <a:latin typeface="Roboto" panose="02000000000000000000" pitchFamily="2" charset="0"/>
                <a:ea typeface="Roboto" panose="02000000000000000000" pitchFamily="2" charset="0"/>
                <a:cs typeface="Arial" panose="020B0604020202020204" pitchFamily="34" charset="0"/>
              </a:rPr>
              <a:t>to the hazard level, </a:t>
            </a:r>
            <a:r>
              <a:rPr lang="en" sz="2000" b="1" dirty="0">
                <a:solidFill>
                  <a:srgbClr val="000000"/>
                </a:solidFill>
                <a:latin typeface="Roboto" panose="02000000000000000000" pitchFamily="2" charset="0"/>
                <a:ea typeface="Roboto" panose="02000000000000000000" pitchFamily="2" charset="0"/>
                <a:cs typeface="Arial" panose="020B0604020202020204" pitchFamily="34" charset="0"/>
              </a:rPr>
              <a:t>taking into account climate change, </a:t>
            </a:r>
            <a:r>
              <a:rPr lang="en" sz="2000" dirty="0">
                <a:solidFill>
                  <a:srgbClr val="000000"/>
                </a:solidFill>
                <a:latin typeface="Roboto" panose="02000000000000000000" pitchFamily="2" charset="0"/>
                <a:ea typeface="Roboto" panose="02000000000000000000" pitchFamily="2" charset="0"/>
                <a:cs typeface="Arial" panose="020B0604020202020204" pitchFamily="34" charset="0"/>
              </a:rPr>
              <a:t>which refers to the changes in climatic variables, and the association between these variables and the hazard conditions.</a:t>
            </a:r>
          </a:p>
          <a:p>
            <a:pPr algn="l"/>
            <a:endParaRPr lang="es-AR" sz="2000" baseline="0" dirty="0">
              <a:solidFill>
                <a:srgbClr val="000000"/>
              </a:solidFill>
              <a:latin typeface="Roboto" panose="02000000000000000000" pitchFamily="2" charset="0"/>
              <a:ea typeface="Roboto" panose="02000000000000000000" pitchFamily="2" charset="0"/>
              <a:cs typeface="Arial" panose="020B0604020202020204" pitchFamily="34" charset="0"/>
            </a:endParaRPr>
          </a:p>
          <a:p>
            <a:pPr algn="l"/>
            <a:r>
              <a:rPr lang="en" sz="2000" dirty="0">
                <a:solidFill>
                  <a:srgbClr val="000000"/>
                </a:solidFill>
                <a:latin typeface="Roboto" panose="02000000000000000000" pitchFamily="2" charset="0"/>
                <a:ea typeface="Roboto" panose="02000000000000000000" pitchFamily="2" charset="0"/>
                <a:cs typeface="Arial" panose="020B0604020202020204" pitchFamily="34" charset="0"/>
              </a:rPr>
              <a:t>3. The process of rapid analysis of hazard is carried out taking into account two parameters:</a:t>
            </a:r>
            <a:r>
              <a:rPr lang="en" sz="2000" b="1" dirty="0">
                <a:solidFill>
                  <a:srgbClr val="000000"/>
                </a:solidFill>
                <a:latin typeface="Roboto" panose="02000000000000000000" pitchFamily="2" charset="0"/>
                <a:ea typeface="Roboto" panose="02000000000000000000" pitchFamily="2" charset="0"/>
                <a:cs typeface="Arial" panose="020B0604020202020204" pitchFamily="34" charset="0"/>
              </a:rPr>
              <a:t> frequency </a:t>
            </a:r>
            <a:r>
              <a:rPr lang="en" sz="2000" dirty="0">
                <a:solidFill>
                  <a:srgbClr val="000000"/>
                </a:solidFill>
                <a:latin typeface="Roboto" panose="02000000000000000000" pitchFamily="2" charset="0"/>
                <a:ea typeface="Roboto" panose="02000000000000000000" pitchFamily="2" charset="0"/>
                <a:cs typeface="Arial" panose="020B0604020202020204" pitchFamily="34" charset="0"/>
              </a:rPr>
              <a:t>and</a:t>
            </a:r>
            <a:r>
              <a:rPr lang="en" sz="2000" b="1" dirty="0">
                <a:solidFill>
                  <a:srgbClr val="000000"/>
                </a:solidFill>
                <a:latin typeface="Roboto" panose="02000000000000000000" pitchFamily="2" charset="0"/>
                <a:ea typeface="Roboto" panose="02000000000000000000" pitchFamily="2" charset="0"/>
                <a:cs typeface="Arial" panose="020B0604020202020204" pitchFamily="34" charset="0"/>
              </a:rPr>
              <a:t> magnitude </a:t>
            </a:r>
            <a:r>
              <a:rPr lang="en" sz="2000" dirty="0">
                <a:solidFill>
                  <a:srgbClr val="000000"/>
                </a:solidFill>
                <a:latin typeface="Roboto" panose="02000000000000000000" pitchFamily="2" charset="0"/>
                <a:ea typeface="Roboto" panose="02000000000000000000" pitchFamily="2" charset="0"/>
                <a:cs typeface="Arial" panose="020B0604020202020204" pitchFamily="34" charset="0"/>
              </a:rPr>
              <a:t>of the hazard. These parameters are correlated using the following matrix:</a:t>
            </a:r>
          </a:p>
          <a:p>
            <a:pPr algn="l"/>
            <a:endParaRPr lang="es-AR" sz="2000" baseline="0" dirty="0">
              <a:solidFill>
                <a:srgbClr val="000000"/>
              </a:solidFill>
              <a:latin typeface="Roboto" panose="02000000000000000000" pitchFamily="2" charset="0"/>
              <a:ea typeface="Roboto" panose="02000000000000000000" pitchFamily="2" charset="0"/>
              <a:cs typeface="Arial" panose="020B0604020202020204" pitchFamily="34" charset="0"/>
            </a:endParaRPr>
          </a:p>
        </p:txBody>
      </p:sp>
      <p:pic>
        <p:nvPicPr>
          <p:cNvPr id="5" name="Picture 4" descr="matrix of hazard frequency and magnitude">
            <a:extLst>
              <a:ext uri="{FF2B5EF4-FFF2-40B4-BE49-F238E27FC236}">
                <a16:creationId xmlns:a16="http://schemas.microsoft.com/office/drawing/2014/main" id="{00000000-0008-0000-0300-000013000000}"/>
              </a:ext>
            </a:extLst>
          </p:cNvPr>
          <p:cNvPicPr>
            <a:picLocks noChangeAspect="1"/>
          </p:cNvPicPr>
          <p:nvPr/>
        </p:nvPicPr>
        <p:blipFill>
          <a:blip r:embed="rId3"/>
          <a:stretch>
            <a:fillRect/>
          </a:stretch>
        </p:blipFill>
        <p:spPr>
          <a:xfrm>
            <a:off x="2014968" y="4985974"/>
            <a:ext cx="8322836" cy="1311458"/>
          </a:xfrm>
          <a:prstGeom prst="rect">
            <a:avLst/>
          </a:prstGeom>
        </p:spPr>
      </p:pic>
    </p:spTree>
    <p:extLst>
      <p:ext uri="{BB962C8B-B14F-4D97-AF65-F5344CB8AC3E}">
        <p14:creationId xmlns:p14="http://schemas.microsoft.com/office/powerpoint/2010/main" val="2530304977"/>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E02185-1D09-8384-2D2E-EE323F3324B5}"/>
              </a:ext>
            </a:extLst>
          </p:cNvPr>
          <p:cNvSpPr>
            <a:spLocks noGrp="1"/>
          </p:cNvSpPr>
          <p:nvPr>
            <p:ph type="title"/>
          </p:nvPr>
        </p:nvSpPr>
        <p:spPr/>
        <p:txBody>
          <a:bodyPr/>
          <a:lstStyle/>
          <a:p>
            <a:r>
              <a:rPr lang="en-US" sz="3200" dirty="0"/>
              <a:t>2. Methodology – cont.</a:t>
            </a:r>
          </a:p>
        </p:txBody>
      </p:sp>
      <p:sp>
        <p:nvSpPr>
          <p:cNvPr id="4" name="TextBox 3">
            <a:extLst>
              <a:ext uri="{FF2B5EF4-FFF2-40B4-BE49-F238E27FC236}">
                <a16:creationId xmlns:a16="http://schemas.microsoft.com/office/drawing/2014/main" id="{7C3CA52F-54F5-D815-FF72-2543AC8DCD20}"/>
              </a:ext>
            </a:extLst>
          </p:cNvPr>
          <p:cNvSpPr txBox="1"/>
          <p:nvPr/>
        </p:nvSpPr>
        <p:spPr>
          <a:xfrm>
            <a:off x="609964" y="1151950"/>
            <a:ext cx="10750767" cy="4401205"/>
          </a:xfrm>
          <a:prstGeom prst="rect">
            <a:avLst/>
          </a:prstGeom>
          <a:noFill/>
        </p:spPr>
        <p:txBody>
          <a:bodyPr wrap="square">
            <a:spAutoFit/>
          </a:bodyPr>
          <a:lstStyle/>
          <a:p>
            <a:pPr algn="l"/>
            <a:r>
              <a:rPr lang="en" sz="2000" dirty="0">
                <a:solidFill>
                  <a:srgbClr val="000000"/>
                </a:solidFill>
                <a:latin typeface="Roboto" panose="02000000000000000000" pitchFamily="2" charset="0"/>
                <a:ea typeface="Roboto" panose="02000000000000000000" pitchFamily="2" charset="0"/>
                <a:cs typeface="Arial" panose="020B0604020202020204" pitchFamily="34" charset="0"/>
              </a:rPr>
              <a:t>4. To </a:t>
            </a:r>
            <a:r>
              <a:rPr lang="en" sz="2000" b="1" dirty="0">
                <a:solidFill>
                  <a:srgbClr val="000000"/>
                </a:solidFill>
                <a:latin typeface="Roboto" panose="02000000000000000000" pitchFamily="2" charset="0"/>
                <a:ea typeface="Roboto" panose="02000000000000000000" pitchFamily="2" charset="0"/>
                <a:cs typeface="Arial" panose="020B0604020202020204" pitchFamily="34" charset="0"/>
              </a:rPr>
              <a:t>assess vulnerability</a:t>
            </a:r>
            <a:r>
              <a:rPr lang="en" sz="2000" dirty="0">
                <a:solidFill>
                  <a:srgbClr val="000000"/>
                </a:solidFill>
                <a:latin typeface="Roboto" panose="02000000000000000000" pitchFamily="2" charset="0"/>
                <a:ea typeface="Roboto" panose="02000000000000000000" pitchFamily="2" charset="0"/>
                <a:cs typeface="Arial" panose="020B0604020202020204" pitchFamily="34" charset="0"/>
              </a:rPr>
              <a:t>, ten (10) vulnerability determinants were selected for an urban environment. Each of them identifies a relevant aspect to be considered by the user of the tool. The proposed vulnerability determinants are: </a:t>
            </a:r>
            <a:r>
              <a:rPr lang="en" sz="2000" i="1" dirty="0">
                <a:solidFill>
                  <a:srgbClr val="000000"/>
                </a:solidFill>
                <a:latin typeface="Roboto" panose="02000000000000000000" pitchFamily="2" charset="0"/>
                <a:ea typeface="Roboto" panose="02000000000000000000" pitchFamily="2" charset="0"/>
                <a:cs typeface="Arial" panose="020B0604020202020204" pitchFamily="34" charset="0"/>
              </a:rPr>
              <a:t>1. Informal settlements,</a:t>
            </a:r>
            <a:r>
              <a:rPr lang="en" sz="2000" i="1" baseline="0" dirty="0">
                <a:solidFill>
                  <a:srgbClr val="000000"/>
                </a:solidFill>
                <a:latin typeface="Roboto" panose="02000000000000000000" pitchFamily="2" charset="0"/>
                <a:ea typeface="Roboto" panose="02000000000000000000" pitchFamily="2" charset="0"/>
                <a:cs typeface="Arial" panose="020B0604020202020204" pitchFamily="34" charset="0"/>
              </a:rPr>
              <a:t> </a:t>
            </a:r>
            <a:r>
              <a:rPr lang="en" sz="2000" i="1" dirty="0">
                <a:solidFill>
                  <a:srgbClr val="000000"/>
                </a:solidFill>
                <a:latin typeface="Roboto" panose="02000000000000000000" pitchFamily="2" charset="0"/>
                <a:ea typeface="Roboto" panose="02000000000000000000" pitchFamily="2" charset="0"/>
                <a:cs typeface="Arial" panose="020B0604020202020204" pitchFamily="34" charset="0"/>
              </a:rPr>
              <a:t>2. Productive-commercial activities, 3. Essential urban building and equipment, 4. Cultural and Social Heritage, 5. Water and Sanitation Infrastructure, 6. Drainage-sewerage infrastructure, 7. Electricity and communications infrastructure, 8. Transportation infrastructure, 9. Urban Biodiversity,</a:t>
            </a:r>
            <a:r>
              <a:rPr lang="en" sz="2000" i="1" baseline="0" dirty="0">
                <a:solidFill>
                  <a:srgbClr val="000000"/>
                </a:solidFill>
                <a:latin typeface="Roboto" panose="02000000000000000000" pitchFamily="2" charset="0"/>
                <a:ea typeface="Roboto" panose="02000000000000000000" pitchFamily="2" charset="0"/>
                <a:cs typeface="Arial" panose="020B0604020202020204" pitchFamily="34" charset="0"/>
              </a:rPr>
              <a:t> and</a:t>
            </a:r>
            <a:r>
              <a:rPr lang="en" sz="2000" i="1" dirty="0">
                <a:solidFill>
                  <a:srgbClr val="000000"/>
                </a:solidFill>
                <a:latin typeface="Roboto" panose="02000000000000000000" pitchFamily="2" charset="0"/>
                <a:ea typeface="Roboto" panose="02000000000000000000" pitchFamily="2" charset="0"/>
                <a:cs typeface="Arial" panose="020B0604020202020204" pitchFamily="34" charset="0"/>
              </a:rPr>
              <a:t> 10. At-risk</a:t>
            </a:r>
            <a:r>
              <a:rPr lang="en" sz="2000" i="1" baseline="0" dirty="0">
                <a:solidFill>
                  <a:srgbClr val="000000"/>
                </a:solidFill>
                <a:latin typeface="Roboto" panose="02000000000000000000" pitchFamily="2" charset="0"/>
                <a:ea typeface="Roboto" panose="02000000000000000000" pitchFamily="2" charset="0"/>
                <a:cs typeface="Arial" panose="020B0604020202020204" pitchFamily="34" charset="0"/>
              </a:rPr>
              <a:t> Groups.</a:t>
            </a:r>
            <a:endParaRPr lang="en" sz="2000" i="1" dirty="0">
              <a:solidFill>
                <a:srgbClr val="000000"/>
              </a:solidFill>
              <a:latin typeface="Roboto" panose="02000000000000000000" pitchFamily="2" charset="0"/>
              <a:ea typeface="Roboto" panose="02000000000000000000" pitchFamily="2" charset="0"/>
              <a:cs typeface="Arial" panose="020B0604020202020204" pitchFamily="34" charset="0"/>
            </a:endParaRPr>
          </a:p>
          <a:p>
            <a:pPr algn="l"/>
            <a:r>
              <a:rPr lang="en" sz="2000" dirty="0">
                <a:solidFill>
                  <a:srgbClr val="000000"/>
                </a:solidFill>
                <a:latin typeface="Roboto" panose="02000000000000000000" pitchFamily="2" charset="0"/>
                <a:ea typeface="Roboto" panose="02000000000000000000" pitchFamily="2" charset="0"/>
                <a:cs typeface="Arial" panose="020B0604020202020204" pitchFamily="34" charset="0"/>
              </a:rPr>
              <a:t> </a:t>
            </a:r>
          </a:p>
          <a:p>
            <a:pPr algn="l"/>
            <a:r>
              <a:rPr lang="en" sz="2000" dirty="0">
                <a:solidFill>
                  <a:srgbClr val="000000"/>
                </a:solidFill>
                <a:latin typeface="Roboto" panose="02000000000000000000" pitchFamily="2" charset="0"/>
                <a:ea typeface="Roboto" panose="02000000000000000000" pitchFamily="2" charset="0"/>
                <a:cs typeface="Arial" panose="020B0604020202020204" pitchFamily="34" charset="0"/>
              </a:rPr>
              <a:t>5. Each of the vulnerability determinants is evaluated according to a series of parameters, which in turn are correlated with the following matrix:</a:t>
            </a:r>
          </a:p>
          <a:p>
            <a:pPr algn="l"/>
            <a:endParaRPr lang="es-AR" sz="2000" baseline="0" dirty="0">
              <a:solidFill>
                <a:srgbClr val="000000"/>
              </a:solidFill>
              <a:latin typeface="Roboto" panose="02000000000000000000" pitchFamily="2" charset="0"/>
              <a:ea typeface="Roboto" panose="02000000000000000000" pitchFamily="2" charset="0"/>
              <a:cs typeface="Arial" panose="020B0604020202020204" pitchFamily="34" charset="0"/>
            </a:endParaRPr>
          </a:p>
          <a:p>
            <a:pPr algn="l"/>
            <a:endParaRPr lang="es-AR" sz="2000" baseline="0" dirty="0">
              <a:solidFill>
                <a:srgbClr val="000000"/>
              </a:solidFill>
              <a:latin typeface="Roboto" panose="02000000000000000000" pitchFamily="2" charset="0"/>
              <a:ea typeface="Roboto" panose="02000000000000000000" pitchFamily="2" charset="0"/>
              <a:cs typeface="Arial" panose="020B0604020202020204" pitchFamily="34" charset="0"/>
            </a:endParaRPr>
          </a:p>
          <a:p>
            <a:pPr algn="l"/>
            <a:endParaRPr lang="es-AR" sz="2000" baseline="0" dirty="0">
              <a:solidFill>
                <a:srgbClr val="000000"/>
              </a:solidFill>
              <a:latin typeface="Roboto" panose="02000000000000000000" pitchFamily="2" charset="0"/>
              <a:ea typeface="Roboto" panose="02000000000000000000" pitchFamily="2" charset="0"/>
              <a:cs typeface="Arial" panose="020B0604020202020204" pitchFamily="34" charset="0"/>
            </a:endParaRPr>
          </a:p>
          <a:p>
            <a:pPr algn="l"/>
            <a:endParaRPr lang="es-AR" sz="2000" baseline="0" dirty="0">
              <a:solidFill>
                <a:srgbClr val="000000"/>
              </a:solidFill>
              <a:latin typeface="Roboto" panose="02000000000000000000" pitchFamily="2" charset="0"/>
              <a:ea typeface="Roboto" panose="02000000000000000000" pitchFamily="2" charset="0"/>
              <a:cs typeface="Arial" panose="020B0604020202020204" pitchFamily="34" charset="0"/>
            </a:endParaRPr>
          </a:p>
        </p:txBody>
      </p:sp>
      <p:pic>
        <p:nvPicPr>
          <p:cNvPr id="6" name="Picture 5" descr="matrix of vulnerability level">
            <a:extLst>
              <a:ext uri="{FF2B5EF4-FFF2-40B4-BE49-F238E27FC236}">
                <a16:creationId xmlns:a16="http://schemas.microsoft.com/office/drawing/2014/main" id="{00000000-0008-0000-0300-000015000000}"/>
              </a:ext>
            </a:extLst>
          </p:cNvPr>
          <p:cNvPicPr>
            <a:picLocks noChangeAspect="1"/>
          </p:cNvPicPr>
          <p:nvPr/>
        </p:nvPicPr>
        <p:blipFill>
          <a:blip r:embed="rId3"/>
          <a:stretch>
            <a:fillRect/>
          </a:stretch>
        </p:blipFill>
        <p:spPr>
          <a:xfrm>
            <a:off x="2773345" y="4450877"/>
            <a:ext cx="6135392" cy="1490828"/>
          </a:xfrm>
          <a:prstGeom prst="rect">
            <a:avLst/>
          </a:prstGeom>
        </p:spPr>
      </p:pic>
    </p:spTree>
    <p:extLst>
      <p:ext uri="{BB962C8B-B14F-4D97-AF65-F5344CB8AC3E}">
        <p14:creationId xmlns:p14="http://schemas.microsoft.com/office/powerpoint/2010/main" val="2173009081"/>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E02185-1D09-8384-2D2E-EE323F3324B5}"/>
              </a:ext>
            </a:extLst>
          </p:cNvPr>
          <p:cNvSpPr>
            <a:spLocks noGrp="1"/>
          </p:cNvSpPr>
          <p:nvPr>
            <p:ph type="title"/>
          </p:nvPr>
        </p:nvSpPr>
        <p:spPr/>
        <p:txBody>
          <a:bodyPr/>
          <a:lstStyle/>
          <a:p>
            <a:r>
              <a:rPr lang="en-US" sz="3200" dirty="0"/>
              <a:t>2. Methodology – cont.</a:t>
            </a:r>
          </a:p>
        </p:txBody>
      </p:sp>
      <p:sp>
        <p:nvSpPr>
          <p:cNvPr id="4" name="TextBox 3">
            <a:extLst>
              <a:ext uri="{FF2B5EF4-FFF2-40B4-BE49-F238E27FC236}">
                <a16:creationId xmlns:a16="http://schemas.microsoft.com/office/drawing/2014/main" id="{7C3CA52F-54F5-D815-FF72-2543AC8DCD20}"/>
              </a:ext>
            </a:extLst>
          </p:cNvPr>
          <p:cNvSpPr txBox="1"/>
          <p:nvPr/>
        </p:nvSpPr>
        <p:spPr>
          <a:xfrm>
            <a:off x="609964" y="1151950"/>
            <a:ext cx="10750767" cy="3170099"/>
          </a:xfrm>
          <a:prstGeom prst="rect">
            <a:avLst/>
          </a:prstGeom>
          <a:noFill/>
        </p:spPr>
        <p:txBody>
          <a:bodyPr wrap="square">
            <a:spAutoFit/>
          </a:bodyPr>
          <a:lstStyle/>
          <a:p>
            <a:pPr algn="l"/>
            <a:r>
              <a:rPr lang="en" sz="2000" dirty="0">
                <a:solidFill>
                  <a:srgbClr val="000000"/>
                </a:solidFill>
                <a:latin typeface="Roboto" panose="02000000000000000000" pitchFamily="2" charset="0"/>
                <a:ea typeface="Roboto" panose="02000000000000000000" pitchFamily="2" charset="0"/>
                <a:cs typeface="Arial" panose="020B0604020202020204" pitchFamily="34" charset="0"/>
              </a:rPr>
              <a:t>6. The final step is the </a:t>
            </a:r>
            <a:r>
              <a:rPr lang="en" sz="2000" b="1" dirty="0">
                <a:solidFill>
                  <a:srgbClr val="000000"/>
                </a:solidFill>
                <a:latin typeface="Roboto" panose="02000000000000000000" pitchFamily="2" charset="0"/>
                <a:ea typeface="Roboto" panose="02000000000000000000" pitchFamily="2" charset="0"/>
                <a:cs typeface="Arial" panose="020B0604020202020204" pitchFamily="34" charset="0"/>
              </a:rPr>
              <a:t>qualitative risk assessment</a:t>
            </a:r>
            <a:r>
              <a:rPr lang="en" sz="2000" dirty="0">
                <a:solidFill>
                  <a:srgbClr val="000000"/>
                </a:solidFill>
                <a:latin typeface="Roboto" panose="02000000000000000000" pitchFamily="2" charset="0"/>
                <a:ea typeface="Roboto" panose="02000000000000000000" pitchFamily="2" charset="0"/>
                <a:cs typeface="Arial" panose="020B0604020202020204" pitchFamily="34" charset="0"/>
              </a:rPr>
              <a:t>. This assessment is based on the functional correlation between hazard conditions and vulnerability conditions. Considering that hazards are evaluated in two (2) stages: (a) in their baseline conditions; (b) in conditions of possible changes to the level of the hazard. </a:t>
            </a:r>
            <a:r>
              <a:rPr lang="en" sz="2000" b="1" dirty="0">
                <a:solidFill>
                  <a:srgbClr val="000000"/>
                </a:solidFill>
                <a:latin typeface="Roboto" panose="02000000000000000000" pitchFamily="2" charset="0"/>
                <a:ea typeface="Roboto" panose="02000000000000000000" pitchFamily="2" charset="0"/>
                <a:cs typeface="Arial" panose="020B0604020202020204" pitchFamily="34" charset="0"/>
              </a:rPr>
              <a:t>Taking into account climate change, this tool proposes two risk evaluations: (a) baseline risk conditions; and (b) risk conditions with climate change.</a:t>
            </a:r>
          </a:p>
          <a:p>
            <a:pPr algn="l"/>
            <a:endParaRPr lang="es-AR" sz="2000" baseline="0" dirty="0">
              <a:solidFill>
                <a:srgbClr val="000000"/>
              </a:solidFill>
              <a:latin typeface="Roboto" panose="02000000000000000000" pitchFamily="2" charset="0"/>
              <a:ea typeface="Roboto" panose="02000000000000000000" pitchFamily="2" charset="0"/>
              <a:cs typeface="Arial" panose="020B0604020202020204" pitchFamily="34" charset="0"/>
            </a:endParaRPr>
          </a:p>
          <a:p>
            <a:pPr algn="l"/>
            <a:endParaRPr lang="es-AR" sz="2000" baseline="0" dirty="0">
              <a:solidFill>
                <a:srgbClr val="000000"/>
              </a:solidFill>
              <a:latin typeface="Roboto" panose="02000000000000000000" pitchFamily="2" charset="0"/>
              <a:ea typeface="Roboto" panose="02000000000000000000" pitchFamily="2" charset="0"/>
              <a:cs typeface="Arial" panose="020B0604020202020204" pitchFamily="34" charset="0"/>
            </a:endParaRPr>
          </a:p>
          <a:p>
            <a:pPr algn="l"/>
            <a:endParaRPr lang="es-AR" sz="2000" baseline="0" dirty="0">
              <a:solidFill>
                <a:srgbClr val="000000"/>
              </a:solidFill>
              <a:latin typeface="Roboto" panose="02000000000000000000" pitchFamily="2" charset="0"/>
              <a:ea typeface="Roboto" panose="02000000000000000000" pitchFamily="2" charset="0"/>
              <a:cs typeface="Arial" panose="020B0604020202020204" pitchFamily="34" charset="0"/>
            </a:endParaRPr>
          </a:p>
          <a:p>
            <a:pPr algn="l"/>
            <a:endParaRPr lang="es-AR" sz="2000" baseline="0" dirty="0">
              <a:solidFill>
                <a:srgbClr val="000000"/>
              </a:solidFill>
              <a:latin typeface="Roboto" panose="02000000000000000000" pitchFamily="2" charset="0"/>
              <a:ea typeface="Roboto" panose="02000000000000000000" pitchFamily="2" charset="0"/>
              <a:cs typeface="Arial" panose="020B0604020202020204" pitchFamily="34" charset="0"/>
            </a:endParaRPr>
          </a:p>
        </p:txBody>
      </p:sp>
      <p:grpSp>
        <p:nvGrpSpPr>
          <p:cNvPr id="3" name="Group 2" descr="Flow of the risk assessment approach used in Climate QRE">
            <a:extLst>
              <a:ext uri="{FF2B5EF4-FFF2-40B4-BE49-F238E27FC236}">
                <a16:creationId xmlns:a16="http://schemas.microsoft.com/office/drawing/2014/main" id="{00000000-0008-0000-1800-000002000000}"/>
              </a:ext>
            </a:extLst>
          </p:cNvPr>
          <p:cNvGrpSpPr/>
          <p:nvPr/>
        </p:nvGrpSpPr>
        <p:grpSpPr>
          <a:xfrm>
            <a:off x="714676" y="3429827"/>
            <a:ext cx="10380809" cy="2419725"/>
            <a:chOff x="0" y="0"/>
            <a:chExt cx="10436901" cy="2458883"/>
          </a:xfrm>
        </p:grpSpPr>
        <p:grpSp>
          <p:nvGrpSpPr>
            <p:cNvPr id="5" name="Group 4">
              <a:extLst>
                <a:ext uri="{FF2B5EF4-FFF2-40B4-BE49-F238E27FC236}">
                  <a16:creationId xmlns:a16="http://schemas.microsoft.com/office/drawing/2014/main" id="{00000000-0008-0000-1800-000003000000}"/>
                </a:ext>
              </a:extLst>
            </p:cNvPr>
            <p:cNvGrpSpPr/>
            <p:nvPr/>
          </p:nvGrpSpPr>
          <p:grpSpPr>
            <a:xfrm>
              <a:off x="0" y="7561"/>
              <a:ext cx="10436900" cy="2451322"/>
              <a:chOff x="0" y="7561"/>
              <a:chExt cx="10436900" cy="2451322"/>
            </a:xfrm>
          </p:grpSpPr>
          <p:sp>
            <p:nvSpPr>
              <p:cNvPr id="11" name="Freeform: Shape 10">
                <a:extLst>
                  <a:ext uri="{FF2B5EF4-FFF2-40B4-BE49-F238E27FC236}">
                    <a16:creationId xmlns:a16="http://schemas.microsoft.com/office/drawing/2014/main" id="{00000000-0008-0000-1800-000007000000}"/>
                  </a:ext>
                </a:extLst>
              </p:cNvPr>
              <p:cNvSpPr/>
              <p:nvPr/>
            </p:nvSpPr>
            <p:spPr>
              <a:xfrm rot="16200000">
                <a:off x="-202939" y="210500"/>
                <a:ext cx="2435274" cy="2029395"/>
              </a:xfrm>
              <a:custGeom>
                <a:avLst/>
                <a:gdLst>
                  <a:gd name="connsiteX0" fmla="*/ 0 w 2029394"/>
                  <a:gd name="connsiteY0" fmla="*/ 101470 h 2435273"/>
                  <a:gd name="connsiteX1" fmla="*/ 101470 w 2029394"/>
                  <a:gd name="connsiteY1" fmla="*/ 0 h 2435273"/>
                  <a:gd name="connsiteX2" fmla="*/ 1927924 w 2029394"/>
                  <a:gd name="connsiteY2" fmla="*/ 0 h 2435273"/>
                  <a:gd name="connsiteX3" fmla="*/ 2029394 w 2029394"/>
                  <a:gd name="connsiteY3" fmla="*/ 101470 h 2435273"/>
                  <a:gd name="connsiteX4" fmla="*/ 2029394 w 2029394"/>
                  <a:gd name="connsiteY4" fmla="*/ 2333803 h 2435273"/>
                  <a:gd name="connsiteX5" fmla="*/ 1927924 w 2029394"/>
                  <a:gd name="connsiteY5" fmla="*/ 2435273 h 2435273"/>
                  <a:gd name="connsiteX6" fmla="*/ 101470 w 2029394"/>
                  <a:gd name="connsiteY6" fmla="*/ 2435273 h 2435273"/>
                  <a:gd name="connsiteX7" fmla="*/ 0 w 2029394"/>
                  <a:gd name="connsiteY7" fmla="*/ 2333803 h 2435273"/>
                  <a:gd name="connsiteX8" fmla="*/ 0 w 2029394"/>
                  <a:gd name="connsiteY8" fmla="*/ 101470 h 243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94" h="2435273">
                    <a:moveTo>
                      <a:pt x="1944835" y="1"/>
                    </a:moveTo>
                    <a:cubicBezTo>
                      <a:pt x="1991535" y="1"/>
                      <a:pt x="2029394" y="54517"/>
                      <a:pt x="2029394" y="121765"/>
                    </a:cubicBezTo>
                    <a:lnTo>
                      <a:pt x="2029394" y="2313508"/>
                    </a:lnTo>
                    <a:cubicBezTo>
                      <a:pt x="2029394" y="2380756"/>
                      <a:pt x="1991535" y="2435272"/>
                      <a:pt x="1944835" y="2435272"/>
                    </a:cubicBezTo>
                    <a:lnTo>
                      <a:pt x="84559" y="2435272"/>
                    </a:lnTo>
                    <a:cubicBezTo>
                      <a:pt x="37859" y="2435272"/>
                      <a:pt x="0" y="2380756"/>
                      <a:pt x="0" y="2313508"/>
                    </a:cubicBezTo>
                    <a:lnTo>
                      <a:pt x="0" y="121765"/>
                    </a:lnTo>
                    <a:cubicBezTo>
                      <a:pt x="0" y="54517"/>
                      <a:pt x="37859" y="1"/>
                      <a:pt x="84559" y="1"/>
                    </a:cubicBezTo>
                    <a:lnTo>
                      <a:pt x="1944835" y="1"/>
                    </a:lnTo>
                    <a:close/>
                  </a:path>
                </a:pathLst>
              </a:custGeom>
              <a:ln>
                <a:solidFill>
                  <a:schemeClr val="tx1"/>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38350" tIns="54865" rIns="71120" bIns="1623515" numCol="1" spcCol="1270" anchor="t"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lvl="0" indent="0" algn="r" defTabSz="711200" rtl="0">
                  <a:lnSpc>
                    <a:spcPct val="90000"/>
                  </a:lnSpc>
                  <a:spcBef>
                    <a:spcPct val="0"/>
                  </a:spcBef>
                  <a:spcAft>
                    <a:spcPct val="35000"/>
                  </a:spcAft>
                  <a:buNone/>
                </a:pPr>
                <a:r>
                  <a:rPr lang="en" sz="1400" i="0" u="none" kern="1200"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Harzards</a:t>
                </a:r>
                <a:endParaRPr lang="en" sz="1400" kern="1200">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00000000-0008-0000-1800-000008000000}"/>
                  </a:ext>
                </a:extLst>
              </p:cNvPr>
              <p:cNvSpPr/>
              <p:nvPr/>
            </p:nvSpPr>
            <p:spPr>
              <a:xfrm>
                <a:off x="405880" y="7561"/>
                <a:ext cx="1511898" cy="2435273"/>
              </a:xfrm>
              <a:custGeom>
                <a:avLst/>
                <a:gdLst>
                  <a:gd name="connsiteX0" fmla="*/ 0 w 1511898"/>
                  <a:gd name="connsiteY0" fmla="*/ 0 h 2435273"/>
                  <a:gd name="connsiteX1" fmla="*/ 1511898 w 1511898"/>
                  <a:gd name="connsiteY1" fmla="*/ 0 h 2435273"/>
                  <a:gd name="connsiteX2" fmla="*/ 1511898 w 1511898"/>
                  <a:gd name="connsiteY2" fmla="*/ 2435273 h 2435273"/>
                  <a:gd name="connsiteX3" fmla="*/ 0 w 1511898"/>
                  <a:gd name="connsiteY3" fmla="*/ 2435273 h 2435273"/>
                  <a:gd name="connsiteX4" fmla="*/ 0 w 1511898"/>
                  <a:gd name="connsiteY4" fmla="*/ 0 h 243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898" h="2435273">
                    <a:moveTo>
                      <a:pt x="0" y="0"/>
                    </a:moveTo>
                    <a:lnTo>
                      <a:pt x="1511898" y="0"/>
                    </a:lnTo>
                    <a:lnTo>
                      <a:pt x="1511898" y="2435273"/>
                    </a:lnTo>
                    <a:lnTo>
                      <a:pt x="0" y="2435273"/>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48006" rIns="0" bIns="0" numCol="1" spcCol="1270" anchor="t"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lvl="0" indent="0" algn="l" defTabSz="622300" rtl="0">
                  <a:lnSpc>
                    <a:spcPct val="90000"/>
                  </a:lnSpc>
                  <a:spcBef>
                    <a:spcPct val="0"/>
                  </a:spcBef>
                  <a:spcAft>
                    <a:spcPct val="35000"/>
                  </a:spcAft>
                  <a:buNone/>
                </a:pPr>
                <a:r>
                  <a:rPr lang="en" sz="1400" i="0" u="none" kern="1200"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Multi-hazard identification: climatic, geological, biological and technological</a:t>
                </a:r>
                <a:endParaRPr lang="en" sz="1400" kern="1200">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00000000-0008-0000-1800-000009000000}"/>
                  </a:ext>
                </a:extLst>
              </p:cNvPr>
              <p:cNvSpPr/>
              <p:nvPr/>
            </p:nvSpPr>
            <p:spPr>
              <a:xfrm rot="16200000">
                <a:off x="1898937" y="226548"/>
                <a:ext cx="2435274" cy="2029395"/>
              </a:xfrm>
              <a:custGeom>
                <a:avLst/>
                <a:gdLst>
                  <a:gd name="connsiteX0" fmla="*/ 0 w 2029394"/>
                  <a:gd name="connsiteY0" fmla="*/ 101470 h 2435273"/>
                  <a:gd name="connsiteX1" fmla="*/ 101470 w 2029394"/>
                  <a:gd name="connsiteY1" fmla="*/ 0 h 2435273"/>
                  <a:gd name="connsiteX2" fmla="*/ 1927924 w 2029394"/>
                  <a:gd name="connsiteY2" fmla="*/ 0 h 2435273"/>
                  <a:gd name="connsiteX3" fmla="*/ 2029394 w 2029394"/>
                  <a:gd name="connsiteY3" fmla="*/ 101470 h 2435273"/>
                  <a:gd name="connsiteX4" fmla="*/ 2029394 w 2029394"/>
                  <a:gd name="connsiteY4" fmla="*/ 2333803 h 2435273"/>
                  <a:gd name="connsiteX5" fmla="*/ 1927924 w 2029394"/>
                  <a:gd name="connsiteY5" fmla="*/ 2435273 h 2435273"/>
                  <a:gd name="connsiteX6" fmla="*/ 101470 w 2029394"/>
                  <a:gd name="connsiteY6" fmla="*/ 2435273 h 2435273"/>
                  <a:gd name="connsiteX7" fmla="*/ 0 w 2029394"/>
                  <a:gd name="connsiteY7" fmla="*/ 2333803 h 2435273"/>
                  <a:gd name="connsiteX8" fmla="*/ 0 w 2029394"/>
                  <a:gd name="connsiteY8" fmla="*/ 101470 h 243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94" h="2435273">
                    <a:moveTo>
                      <a:pt x="1944835" y="1"/>
                    </a:moveTo>
                    <a:cubicBezTo>
                      <a:pt x="1991535" y="1"/>
                      <a:pt x="2029394" y="54517"/>
                      <a:pt x="2029394" y="121765"/>
                    </a:cubicBezTo>
                    <a:lnTo>
                      <a:pt x="2029394" y="2313508"/>
                    </a:lnTo>
                    <a:cubicBezTo>
                      <a:pt x="2029394" y="2380756"/>
                      <a:pt x="1991535" y="2435272"/>
                      <a:pt x="1944835" y="2435272"/>
                    </a:cubicBezTo>
                    <a:lnTo>
                      <a:pt x="84559" y="2435272"/>
                    </a:lnTo>
                    <a:cubicBezTo>
                      <a:pt x="37859" y="2435272"/>
                      <a:pt x="0" y="2380756"/>
                      <a:pt x="0" y="2313508"/>
                    </a:cubicBezTo>
                    <a:lnTo>
                      <a:pt x="0" y="121765"/>
                    </a:lnTo>
                    <a:cubicBezTo>
                      <a:pt x="0" y="54517"/>
                      <a:pt x="37859" y="1"/>
                      <a:pt x="84559" y="1"/>
                    </a:cubicBezTo>
                    <a:lnTo>
                      <a:pt x="1944835" y="1"/>
                    </a:lnTo>
                    <a:close/>
                  </a:path>
                </a:pathLst>
              </a:custGeom>
              <a:solidFill>
                <a:srgbClr val="7030A0"/>
              </a:solidFill>
              <a:ln>
                <a:solidFill>
                  <a:schemeClr val="tx1"/>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438349" tIns="48006" rIns="62231" bIns="1623516" numCol="1" spcCol="1270" anchor="t"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lvl="0" indent="0" algn="r" defTabSz="622300" rtl="0">
                  <a:lnSpc>
                    <a:spcPct val="90000"/>
                  </a:lnSpc>
                  <a:spcBef>
                    <a:spcPct val="0"/>
                  </a:spcBef>
                  <a:spcAft>
                    <a:spcPct val="35000"/>
                  </a:spcAft>
                  <a:buNone/>
                </a:pPr>
                <a:r>
                  <a:rPr lang="en" sz="1400" i="0" u="none" kern="1200"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Baseline Analysis</a:t>
                </a:r>
                <a:endParaRPr lang="en" sz="1400" kern="1200">
                  <a:latin typeface="Arial" panose="020B0604020202020204" pitchFamily="34" charset="0"/>
                  <a:cs typeface="Arial" panose="020B0604020202020204" pitchFamily="34" charset="0"/>
                </a:endParaRPr>
              </a:p>
            </p:txBody>
          </p:sp>
          <p:sp>
            <p:nvSpPr>
              <p:cNvPr id="14" name="Flowchart: Extract 13">
                <a:extLst>
                  <a:ext uri="{FF2B5EF4-FFF2-40B4-BE49-F238E27FC236}">
                    <a16:creationId xmlns:a16="http://schemas.microsoft.com/office/drawing/2014/main" id="{00000000-0008-0000-1800-00000A000000}"/>
                  </a:ext>
                </a:extLst>
              </p:cNvPr>
              <p:cNvSpPr/>
              <p:nvPr/>
            </p:nvSpPr>
            <p:spPr>
              <a:xfrm rot="5400000">
                <a:off x="1931620" y="1959179"/>
                <a:ext cx="357903" cy="304409"/>
              </a:xfrm>
              <a:prstGeom prst="flowChartExtract">
                <a:avLst/>
              </a:prstGeom>
              <a:solidFill>
                <a:schemeClr val="bg2">
                  <a:lumMod val="25000"/>
                </a:schemeClr>
              </a:solidFill>
            </p:spPr>
            <p:style>
              <a:lnRef idx="2">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wrap="square"/>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endParaRPr lang="en-GB" sz="1400">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00000000-0008-0000-1800-00000B000000}"/>
                  </a:ext>
                </a:extLst>
              </p:cNvPr>
              <p:cNvSpPr/>
              <p:nvPr/>
            </p:nvSpPr>
            <p:spPr>
              <a:xfrm>
                <a:off x="2506303" y="23609"/>
                <a:ext cx="1511898" cy="2435273"/>
              </a:xfrm>
              <a:custGeom>
                <a:avLst/>
                <a:gdLst>
                  <a:gd name="connsiteX0" fmla="*/ 0 w 1511898"/>
                  <a:gd name="connsiteY0" fmla="*/ 0 h 2435273"/>
                  <a:gd name="connsiteX1" fmla="*/ 1511898 w 1511898"/>
                  <a:gd name="connsiteY1" fmla="*/ 0 h 2435273"/>
                  <a:gd name="connsiteX2" fmla="*/ 1511898 w 1511898"/>
                  <a:gd name="connsiteY2" fmla="*/ 2435273 h 2435273"/>
                  <a:gd name="connsiteX3" fmla="*/ 0 w 1511898"/>
                  <a:gd name="connsiteY3" fmla="*/ 2435273 h 2435273"/>
                  <a:gd name="connsiteX4" fmla="*/ 0 w 1511898"/>
                  <a:gd name="connsiteY4" fmla="*/ 0 h 243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898" h="2435273">
                    <a:moveTo>
                      <a:pt x="0" y="0"/>
                    </a:moveTo>
                    <a:lnTo>
                      <a:pt x="1511898" y="0"/>
                    </a:lnTo>
                    <a:lnTo>
                      <a:pt x="1511898" y="2435273"/>
                    </a:lnTo>
                    <a:lnTo>
                      <a:pt x="0" y="2435273"/>
                    </a:lnTo>
                    <a:lnTo>
                      <a:pt x="0" y="0"/>
                    </a:lnTo>
                    <a:close/>
                  </a:path>
                </a:pathLst>
              </a:custGeom>
              <a:noFill/>
              <a:ln>
                <a:noFill/>
              </a:ln>
              <a:sp3d/>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0" tIns="48006" rIns="0" bIns="0" numCol="1" spcCol="1270" anchor="t"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lvl="0" indent="0" algn="l" defTabSz="622300" rtl="0">
                  <a:lnSpc>
                    <a:spcPct val="90000"/>
                  </a:lnSpc>
                  <a:spcBef>
                    <a:spcPct val="0"/>
                  </a:spcBef>
                  <a:spcAft>
                    <a:spcPct val="35000"/>
                  </a:spcAft>
                  <a:buNone/>
                </a:pPr>
                <a:r>
                  <a:rPr lang="en" sz="1400" i="0" u="none" kern="1200"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frequency and magnitude of each hazard is analyzed according to local knowledge and information              (Using a scale from 1 to 5).</a:t>
                </a:r>
                <a:endParaRPr lang="en" sz="1400" kern="1200" dirty="0">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00000000-0008-0000-1800-00000C000000}"/>
                  </a:ext>
                </a:extLst>
              </p:cNvPr>
              <p:cNvSpPr/>
              <p:nvPr/>
            </p:nvSpPr>
            <p:spPr>
              <a:xfrm rot="16200000">
                <a:off x="4000813" y="226548"/>
                <a:ext cx="2435274" cy="2029395"/>
              </a:xfrm>
              <a:custGeom>
                <a:avLst/>
                <a:gdLst>
                  <a:gd name="connsiteX0" fmla="*/ 0 w 2029394"/>
                  <a:gd name="connsiteY0" fmla="*/ 101470 h 2435273"/>
                  <a:gd name="connsiteX1" fmla="*/ 101470 w 2029394"/>
                  <a:gd name="connsiteY1" fmla="*/ 0 h 2435273"/>
                  <a:gd name="connsiteX2" fmla="*/ 1927924 w 2029394"/>
                  <a:gd name="connsiteY2" fmla="*/ 0 h 2435273"/>
                  <a:gd name="connsiteX3" fmla="*/ 2029394 w 2029394"/>
                  <a:gd name="connsiteY3" fmla="*/ 101470 h 2435273"/>
                  <a:gd name="connsiteX4" fmla="*/ 2029394 w 2029394"/>
                  <a:gd name="connsiteY4" fmla="*/ 2333803 h 2435273"/>
                  <a:gd name="connsiteX5" fmla="*/ 1927924 w 2029394"/>
                  <a:gd name="connsiteY5" fmla="*/ 2435273 h 2435273"/>
                  <a:gd name="connsiteX6" fmla="*/ 101470 w 2029394"/>
                  <a:gd name="connsiteY6" fmla="*/ 2435273 h 2435273"/>
                  <a:gd name="connsiteX7" fmla="*/ 0 w 2029394"/>
                  <a:gd name="connsiteY7" fmla="*/ 2333803 h 2435273"/>
                  <a:gd name="connsiteX8" fmla="*/ 0 w 2029394"/>
                  <a:gd name="connsiteY8" fmla="*/ 101470 h 243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94" h="2435273">
                    <a:moveTo>
                      <a:pt x="1944835" y="1"/>
                    </a:moveTo>
                    <a:cubicBezTo>
                      <a:pt x="1991535" y="1"/>
                      <a:pt x="2029394" y="54517"/>
                      <a:pt x="2029394" y="121765"/>
                    </a:cubicBezTo>
                    <a:lnTo>
                      <a:pt x="2029394" y="2313508"/>
                    </a:lnTo>
                    <a:cubicBezTo>
                      <a:pt x="2029394" y="2380756"/>
                      <a:pt x="1991535" y="2435272"/>
                      <a:pt x="1944835" y="2435272"/>
                    </a:cubicBezTo>
                    <a:lnTo>
                      <a:pt x="84559" y="2435272"/>
                    </a:lnTo>
                    <a:cubicBezTo>
                      <a:pt x="37859" y="2435272"/>
                      <a:pt x="0" y="2380756"/>
                      <a:pt x="0" y="2313508"/>
                    </a:cubicBezTo>
                    <a:lnTo>
                      <a:pt x="0" y="121765"/>
                    </a:lnTo>
                    <a:cubicBezTo>
                      <a:pt x="0" y="54517"/>
                      <a:pt x="37859" y="1"/>
                      <a:pt x="84559" y="1"/>
                    </a:cubicBezTo>
                    <a:lnTo>
                      <a:pt x="1944835" y="1"/>
                    </a:lnTo>
                    <a:close/>
                  </a:path>
                </a:pathLst>
              </a:custGeom>
              <a:solidFill>
                <a:srgbClr val="EAB200"/>
              </a:solidFill>
              <a:ln>
                <a:solidFill>
                  <a:schemeClr val="tx1">
                    <a:lumMod val="85000"/>
                    <a:lumOff val="15000"/>
                  </a:schemeClr>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38349" tIns="48006" rIns="62231" bIns="1623516" numCol="1" spcCol="1270" anchor="t"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lvl="0" indent="0" algn="r" defTabSz="622300" rtl="0">
                  <a:lnSpc>
                    <a:spcPct val="90000"/>
                  </a:lnSpc>
                  <a:spcBef>
                    <a:spcPct val="0"/>
                  </a:spcBef>
                  <a:spcAft>
                    <a:spcPct val="35000"/>
                  </a:spcAft>
                  <a:buNone/>
                </a:pPr>
                <a:r>
                  <a:rPr lang="en" sz="1400" i="0" u="none" kern="1200"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Climate Change Scenario Analysis</a:t>
                </a:r>
                <a:endParaRPr lang="en" sz="1400" kern="1200">
                  <a:latin typeface="Arial" panose="020B0604020202020204" pitchFamily="34" charset="0"/>
                  <a:cs typeface="Arial" panose="020B0604020202020204" pitchFamily="34" charset="0"/>
                </a:endParaRPr>
              </a:p>
            </p:txBody>
          </p:sp>
          <p:sp>
            <p:nvSpPr>
              <p:cNvPr id="17" name="Flowchart: Extract 16">
                <a:extLst>
                  <a:ext uri="{FF2B5EF4-FFF2-40B4-BE49-F238E27FC236}">
                    <a16:creationId xmlns:a16="http://schemas.microsoft.com/office/drawing/2014/main" id="{00000000-0008-0000-1800-00000D000000}"/>
                  </a:ext>
                </a:extLst>
              </p:cNvPr>
              <p:cNvSpPr/>
              <p:nvPr/>
            </p:nvSpPr>
            <p:spPr>
              <a:xfrm rot="5400000">
                <a:off x="4032043" y="1959177"/>
                <a:ext cx="357903" cy="304409"/>
              </a:xfrm>
              <a:prstGeom prst="flowChartExtract">
                <a:avLst/>
              </a:prstGeom>
              <a:solidFill>
                <a:schemeClr val="tx1">
                  <a:lumMod val="85000"/>
                  <a:lumOff val="15000"/>
                </a:schemeClr>
              </a:solidFill>
            </p:spPr>
            <p:style>
              <a:lnRef idx="2">
                <a:schemeClr val="accent3">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wrap="square"/>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endParaRPr lang="en-GB" sz="1400">
                  <a:latin typeface="Arial" panose="020B0604020202020204" pitchFamily="34" charset="0"/>
                  <a:cs typeface="Arial" panose="020B0604020202020204" pitchFamily="34" charset="0"/>
                </a:endParaRPr>
              </a:p>
            </p:txBody>
          </p:sp>
          <p:sp>
            <p:nvSpPr>
              <p:cNvPr id="18" name="Freeform: Shape 17">
                <a:extLst>
                  <a:ext uri="{FF2B5EF4-FFF2-40B4-BE49-F238E27FC236}">
                    <a16:creationId xmlns:a16="http://schemas.microsoft.com/office/drawing/2014/main" id="{00000000-0008-0000-1800-00000E000000}"/>
                  </a:ext>
                </a:extLst>
              </p:cNvPr>
              <p:cNvSpPr/>
              <p:nvPr/>
            </p:nvSpPr>
            <p:spPr>
              <a:xfrm rot="16200000">
                <a:off x="6102689" y="226548"/>
                <a:ext cx="2435274" cy="2029395"/>
              </a:xfrm>
              <a:custGeom>
                <a:avLst/>
                <a:gdLst>
                  <a:gd name="connsiteX0" fmla="*/ 0 w 2029394"/>
                  <a:gd name="connsiteY0" fmla="*/ 101470 h 2435273"/>
                  <a:gd name="connsiteX1" fmla="*/ 101470 w 2029394"/>
                  <a:gd name="connsiteY1" fmla="*/ 0 h 2435273"/>
                  <a:gd name="connsiteX2" fmla="*/ 1927924 w 2029394"/>
                  <a:gd name="connsiteY2" fmla="*/ 0 h 2435273"/>
                  <a:gd name="connsiteX3" fmla="*/ 2029394 w 2029394"/>
                  <a:gd name="connsiteY3" fmla="*/ 101470 h 2435273"/>
                  <a:gd name="connsiteX4" fmla="*/ 2029394 w 2029394"/>
                  <a:gd name="connsiteY4" fmla="*/ 2333803 h 2435273"/>
                  <a:gd name="connsiteX5" fmla="*/ 1927924 w 2029394"/>
                  <a:gd name="connsiteY5" fmla="*/ 2435273 h 2435273"/>
                  <a:gd name="connsiteX6" fmla="*/ 101470 w 2029394"/>
                  <a:gd name="connsiteY6" fmla="*/ 2435273 h 2435273"/>
                  <a:gd name="connsiteX7" fmla="*/ 0 w 2029394"/>
                  <a:gd name="connsiteY7" fmla="*/ 2333803 h 2435273"/>
                  <a:gd name="connsiteX8" fmla="*/ 0 w 2029394"/>
                  <a:gd name="connsiteY8" fmla="*/ 101470 h 243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94" h="2435273">
                    <a:moveTo>
                      <a:pt x="1944835" y="1"/>
                    </a:moveTo>
                    <a:cubicBezTo>
                      <a:pt x="1991535" y="1"/>
                      <a:pt x="2029394" y="54517"/>
                      <a:pt x="2029394" y="121765"/>
                    </a:cubicBezTo>
                    <a:lnTo>
                      <a:pt x="2029394" y="2313508"/>
                    </a:lnTo>
                    <a:cubicBezTo>
                      <a:pt x="2029394" y="2380756"/>
                      <a:pt x="1991535" y="2435272"/>
                      <a:pt x="1944835" y="2435272"/>
                    </a:cubicBezTo>
                    <a:lnTo>
                      <a:pt x="84559" y="2435272"/>
                    </a:lnTo>
                    <a:cubicBezTo>
                      <a:pt x="37859" y="2435272"/>
                      <a:pt x="0" y="2380756"/>
                      <a:pt x="0" y="2313508"/>
                    </a:cubicBezTo>
                    <a:lnTo>
                      <a:pt x="0" y="121765"/>
                    </a:lnTo>
                    <a:cubicBezTo>
                      <a:pt x="0" y="54517"/>
                      <a:pt x="37859" y="1"/>
                      <a:pt x="84559" y="1"/>
                    </a:cubicBezTo>
                    <a:lnTo>
                      <a:pt x="1944835" y="1"/>
                    </a:lnTo>
                    <a:close/>
                  </a:path>
                </a:pathLst>
              </a:custGeom>
              <a:solidFill>
                <a:schemeClr val="accent1"/>
              </a:solidFill>
              <a:ln>
                <a:solidFill>
                  <a:schemeClr val="tx1"/>
                </a:solid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38349" tIns="54864" rIns="71121" bIns="1623516" numCol="1" spcCol="1270" anchor="t"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lvl="0" indent="0" algn="r" defTabSz="711200" rtl="0">
                  <a:lnSpc>
                    <a:spcPct val="90000"/>
                  </a:lnSpc>
                  <a:spcBef>
                    <a:spcPct val="0"/>
                  </a:spcBef>
                  <a:spcAft>
                    <a:spcPct val="35000"/>
                  </a:spcAft>
                  <a:buNone/>
                </a:pPr>
                <a:r>
                  <a:rPr lang="en" sz="1400" i="0" u="none" kern="1200"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Vulnerability</a:t>
                </a:r>
                <a:endParaRPr lang="en" sz="1400" kern="1200">
                  <a:latin typeface="Arial" panose="020B0604020202020204" pitchFamily="34" charset="0"/>
                  <a:cs typeface="Arial" panose="020B0604020202020204" pitchFamily="34" charset="0"/>
                </a:endParaRPr>
              </a:p>
            </p:txBody>
          </p:sp>
          <p:sp>
            <p:nvSpPr>
              <p:cNvPr id="19" name="Flowchart: Extract 18">
                <a:extLst>
                  <a:ext uri="{FF2B5EF4-FFF2-40B4-BE49-F238E27FC236}">
                    <a16:creationId xmlns:a16="http://schemas.microsoft.com/office/drawing/2014/main" id="{00000000-0008-0000-1800-00000F000000}"/>
                  </a:ext>
                </a:extLst>
              </p:cNvPr>
              <p:cNvSpPr/>
              <p:nvPr/>
            </p:nvSpPr>
            <p:spPr>
              <a:xfrm rot="5400000">
                <a:off x="6132466" y="1959177"/>
                <a:ext cx="357903" cy="304409"/>
              </a:xfrm>
              <a:prstGeom prst="flowChartExtract">
                <a:avLst/>
              </a:prstGeom>
              <a:solidFill>
                <a:schemeClr val="tx1">
                  <a:lumMod val="85000"/>
                  <a:lumOff val="15000"/>
                </a:schemeClr>
              </a:solidFill>
            </p:spPr>
            <p:style>
              <a:lnRef idx="2">
                <a:schemeClr val="accent4">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wrap="square"/>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endParaRPr lang="en-GB" sz="1400">
                  <a:latin typeface="Arial" panose="020B0604020202020204" pitchFamily="34" charset="0"/>
                  <a:cs typeface="Arial" panose="020B0604020202020204" pitchFamily="34" charset="0"/>
                </a:endParaRPr>
              </a:p>
            </p:txBody>
          </p:sp>
          <p:sp>
            <p:nvSpPr>
              <p:cNvPr id="20" name="Freeform: Shape 19">
                <a:extLst>
                  <a:ext uri="{FF2B5EF4-FFF2-40B4-BE49-F238E27FC236}">
                    <a16:creationId xmlns:a16="http://schemas.microsoft.com/office/drawing/2014/main" id="{00000000-0008-0000-1800-000010000000}"/>
                  </a:ext>
                </a:extLst>
              </p:cNvPr>
              <p:cNvSpPr/>
              <p:nvPr/>
            </p:nvSpPr>
            <p:spPr>
              <a:xfrm rot="16200000">
                <a:off x="8204566" y="210500"/>
                <a:ext cx="2435274" cy="2029395"/>
              </a:xfrm>
              <a:custGeom>
                <a:avLst/>
                <a:gdLst>
                  <a:gd name="connsiteX0" fmla="*/ 0 w 2029394"/>
                  <a:gd name="connsiteY0" fmla="*/ 101470 h 2435273"/>
                  <a:gd name="connsiteX1" fmla="*/ 101470 w 2029394"/>
                  <a:gd name="connsiteY1" fmla="*/ 0 h 2435273"/>
                  <a:gd name="connsiteX2" fmla="*/ 1927924 w 2029394"/>
                  <a:gd name="connsiteY2" fmla="*/ 0 h 2435273"/>
                  <a:gd name="connsiteX3" fmla="*/ 2029394 w 2029394"/>
                  <a:gd name="connsiteY3" fmla="*/ 101470 h 2435273"/>
                  <a:gd name="connsiteX4" fmla="*/ 2029394 w 2029394"/>
                  <a:gd name="connsiteY4" fmla="*/ 2333803 h 2435273"/>
                  <a:gd name="connsiteX5" fmla="*/ 1927924 w 2029394"/>
                  <a:gd name="connsiteY5" fmla="*/ 2435273 h 2435273"/>
                  <a:gd name="connsiteX6" fmla="*/ 101470 w 2029394"/>
                  <a:gd name="connsiteY6" fmla="*/ 2435273 h 2435273"/>
                  <a:gd name="connsiteX7" fmla="*/ 0 w 2029394"/>
                  <a:gd name="connsiteY7" fmla="*/ 2333803 h 2435273"/>
                  <a:gd name="connsiteX8" fmla="*/ 0 w 2029394"/>
                  <a:gd name="connsiteY8" fmla="*/ 101470 h 243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94" h="2435273">
                    <a:moveTo>
                      <a:pt x="1944835" y="1"/>
                    </a:moveTo>
                    <a:cubicBezTo>
                      <a:pt x="1991535" y="1"/>
                      <a:pt x="2029394" y="54517"/>
                      <a:pt x="2029394" y="121765"/>
                    </a:cubicBezTo>
                    <a:lnTo>
                      <a:pt x="2029394" y="2313508"/>
                    </a:lnTo>
                    <a:cubicBezTo>
                      <a:pt x="2029394" y="2380756"/>
                      <a:pt x="1991535" y="2435272"/>
                      <a:pt x="1944835" y="2435272"/>
                    </a:cubicBezTo>
                    <a:lnTo>
                      <a:pt x="84559" y="2435272"/>
                    </a:lnTo>
                    <a:cubicBezTo>
                      <a:pt x="37859" y="2435272"/>
                      <a:pt x="0" y="2380756"/>
                      <a:pt x="0" y="2313508"/>
                    </a:cubicBezTo>
                    <a:lnTo>
                      <a:pt x="0" y="121765"/>
                    </a:lnTo>
                    <a:cubicBezTo>
                      <a:pt x="0" y="54517"/>
                      <a:pt x="37859" y="1"/>
                      <a:pt x="84559" y="1"/>
                    </a:cubicBezTo>
                    <a:lnTo>
                      <a:pt x="1944835" y="1"/>
                    </a:lnTo>
                    <a:close/>
                  </a:path>
                </a:pathLst>
              </a:custGeom>
              <a:solidFill>
                <a:schemeClr val="accent6"/>
              </a:solidFill>
              <a:ln>
                <a:solidFill>
                  <a:schemeClr val="tx1"/>
                </a:solidFill>
              </a:ln>
            </p:spPr>
            <p:style>
              <a:lnRef idx="2">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38350" tIns="54864" rIns="71120" bIns="1623516" numCol="1" spcCol="1270" anchor="t"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lvl="0" indent="0" algn="r" defTabSz="711200" rtl="0">
                  <a:lnSpc>
                    <a:spcPct val="90000"/>
                  </a:lnSpc>
                  <a:spcBef>
                    <a:spcPct val="0"/>
                  </a:spcBef>
                  <a:spcAft>
                    <a:spcPct val="35000"/>
                  </a:spcAft>
                  <a:buNone/>
                </a:pPr>
                <a:r>
                  <a:rPr lang="en" sz="1400" i="0" u="none" kern="1200"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Risk</a:t>
                </a:r>
                <a:endParaRPr lang="en" sz="1400" kern="1200">
                  <a:latin typeface="Arial" panose="020B0604020202020204" pitchFamily="34" charset="0"/>
                  <a:cs typeface="Arial" panose="020B0604020202020204" pitchFamily="34" charset="0"/>
                </a:endParaRPr>
              </a:p>
            </p:txBody>
          </p:sp>
          <p:sp>
            <p:nvSpPr>
              <p:cNvPr id="21" name="Flowchart: Extract 20">
                <a:extLst>
                  <a:ext uri="{FF2B5EF4-FFF2-40B4-BE49-F238E27FC236}">
                    <a16:creationId xmlns:a16="http://schemas.microsoft.com/office/drawing/2014/main" id="{00000000-0008-0000-1800-000011000000}"/>
                  </a:ext>
                </a:extLst>
              </p:cNvPr>
              <p:cNvSpPr/>
              <p:nvPr/>
            </p:nvSpPr>
            <p:spPr>
              <a:xfrm rot="5400000">
                <a:off x="8232889" y="1959177"/>
                <a:ext cx="357903" cy="304409"/>
              </a:xfrm>
              <a:prstGeom prst="flowChartExtract">
                <a:avLst/>
              </a:prstGeom>
              <a:solidFill>
                <a:schemeClr val="tx1">
                  <a:lumMod val="85000"/>
                  <a:lumOff val="15000"/>
                </a:schemeClr>
              </a:solidFill>
            </p:spPr>
            <p:style>
              <a:lnRef idx="2">
                <a:schemeClr val="accent5">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wrap="square"/>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endParaRPr lang="en-GB" sz="1400">
                  <a:latin typeface="Arial" panose="020B0604020202020204" pitchFamily="34" charset="0"/>
                  <a:cs typeface="Arial" panose="020B0604020202020204" pitchFamily="34" charset="0"/>
                </a:endParaRPr>
              </a:p>
            </p:txBody>
          </p:sp>
        </p:grpSp>
        <p:sp>
          <p:nvSpPr>
            <p:cNvPr id="8" name="CuadroTexto 5">
              <a:extLst>
                <a:ext uri="{FF2B5EF4-FFF2-40B4-BE49-F238E27FC236}">
                  <a16:creationId xmlns:a16="http://schemas.microsoft.com/office/drawing/2014/main" id="{00000000-0008-0000-1800-000004000000}"/>
                </a:ext>
              </a:extLst>
            </p:cNvPr>
            <p:cNvSpPr txBox="1"/>
            <p:nvPr/>
          </p:nvSpPr>
          <p:spPr>
            <a:xfrm>
              <a:off x="6713039" y="34669"/>
              <a:ext cx="1643269" cy="95410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 sz="1400" i="0" u="none" baseline="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Vulnerability is analyzed for 10 indicators</a:t>
              </a:r>
            </a:p>
            <a:p>
              <a:pPr algn="l" rtl="0"/>
              <a:r>
                <a:rPr lang="en" sz="1400" i="0" u="none" baseline="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(Scale from 1 to 5)</a:t>
              </a:r>
              <a:endParaRPr lang="en" sz="1400">
                <a:solidFill>
                  <a:schemeClr val="bg1"/>
                </a:solidFill>
                <a:latin typeface="Arial" panose="020B0604020202020204" pitchFamily="34" charset="0"/>
                <a:cs typeface="Arial" panose="020B0604020202020204" pitchFamily="34" charset="0"/>
              </a:endParaRPr>
            </a:p>
          </p:txBody>
        </p:sp>
        <p:sp>
          <p:nvSpPr>
            <p:cNvPr id="9" name="CuadroTexto 6">
              <a:extLst>
                <a:ext uri="{FF2B5EF4-FFF2-40B4-BE49-F238E27FC236}">
                  <a16:creationId xmlns:a16="http://schemas.microsoft.com/office/drawing/2014/main" id="{00000000-0008-0000-1800-000005000000}"/>
                </a:ext>
              </a:extLst>
            </p:cNvPr>
            <p:cNvSpPr txBox="1"/>
            <p:nvPr/>
          </p:nvSpPr>
          <p:spPr>
            <a:xfrm>
              <a:off x="8793631" y="0"/>
              <a:ext cx="1643270" cy="116955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 sz="1400" i="0" u="none" baseline="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result is a value for baseline risk and future risk in the medium and short term</a:t>
              </a:r>
              <a:endParaRPr lang="en" sz="1400">
                <a:solidFill>
                  <a:schemeClr val="bg1"/>
                </a:solidFill>
                <a:latin typeface="Arial" panose="020B0604020202020204" pitchFamily="34" charset="0"/>
                <a:cs typeface="Arial" panose="020B0604020202020204" pitchFamily="34" charset="0"/>
              </a:endParaRPr>
            </a:p>
          </p:txBody>
        </p:sp>
        <p:sp>
          <p:nvSpPr>
            <p:cNvPr id="10" name="CuadroTexto 7">
              <a:extLst>
                <a:ext uri="{FF2B5EF4-FFF2-40B4-BE49-F238E27FC236}">
                  <a16:creationId xmlns:a16="http://schemas.microsoft.com/office/drawing/2014/main" id="{00000000-0008-0000-1800-000006000000}"/>
                </a:ext>
              </a:extLst>
            </p:cNvPr>
            <p:cNvSpPr txBox="1"/>
            <p:nvPr/>
          </p:nvSpPr>
          <p:spPr>
            <a:xfrm>
              <a:off x="4755821" y="22086"/>
              <a:ext cx="1490867" cy="1554272"/>
            </a:xfrm>
            <a:prstGeom prst="rect">
              <a:avLst/>
            </a:prstGeom>
            <a:noFill/>
          </p:spPr>
          <p:txBody>
            <a:bodyPr wrap="square" lIns="0" tIns="4572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 sz="1400" i="0" u="none" baseline="0" dirty="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Climate hazards and their changes are analyzed according to IPCC scenarios and National Communications.</a:t>
              </a:r>
              <a:endParaRPr lang="en" sz="14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99001357"/>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E02185-1D09-8384-2D2E-EE323F3324B5}"/>
              </a:ext>
            </a:extLst>
          </p:cNvPr>
          <p:cNvSpPr>
            <a:spLocks noGrp="1"/>
          </p:cNvSpPr>
          <p:nvPr>
            <p:ph type="title"/>
          </p:nvPr>
        </p:nvSpPr>
        <p:spPr/>
        <p:txBody>
          <a:bodyPr/>
          <a:lstStyle/>
          <a:p>
            <a:r>
              <a:rPr lang="en-US" sz="3200" dirty="0"/>
              <a:t>2. Methodology – cont.</a:t>
            </a:r>
          </a:p>
        </p:txBody>
      </p:sp>
      <p:sp>
        <p:nvSpPr>
          <p:cNvPr id="4" name="TextBox 3">
            <a:extLst>
              <a:ext uri="{FF2B5EF4-FFF2-40B4-BE49-F238E27FC236}">
                <a16:creationId xmlns:a16="http://schemas.microsoft.com/office/drawing/2014/main" id="{7C3CA52F-54F5-D815-FF72-2543AC8DCD20}"/>
              </a:ext>
            </a:extLst>
          </p:cNvPr>
          <p:cNvSpPr txBox="1"/>
          <p:nvPr/>
        </p:nvSpPr>
        <p:spPr>
          <a:xfrm>
            <a:off x="609964" y="1151950"/>
            <a:ext cx="10750767" cy="1015663"/>
          </a:xfrm>
          <a:prstGeom prst="rect">
            <a:avLst/>
          </a:prstGeom>
          <a:noFill/>
        </p:spPr>
        <p:txBody>
          <a:bodyPr wrap="square">
            <a:spAutoFit/>
          </a:bodyPr>
          <a:lstStyle/>
          <a:p>
            <a:pPr algn="l"/>
            <a:r>
              <a:rPr lang="en" sz="2000" dirty="0">
                <a:solidFill>
                  <a:srgbClr val="000000"/>
                </a:solidFill>
                <a:latin typeface="Arial" panose="020B0604020202020204" pitchFamily="34" charset="0"/>
                <a:ea typeface="+mn-ea"/>
                <a:cs typeface="Arial" panose="020B0604020202020204" pitchFamily="34" charset="0"/>
              </a:rPr>
              <a:t>7. The process of </a:t>
            </a:r>
            <a:r>
              <a:rPr lang="en" sz="2000" b="1" dirty="0">
                <a:solidFill>
                  <a:srgbClr val="000000"/>
                </a:solidFill>
                <a:latin typeface="Arial" panose="020B0604020202020204" pitchFamily="34" charset="0"/>
                <a:ea typeface="+mn-ea"/>
                <a:cs typeface="Arial" panose="020B0604020202020204" pitchFamily="34" charset="0"/>
              </a:rPr>
              <a:t>rapid analysis of risk conditions </a:t>
            </a:r>
            <a:r>
              <a:rPr lang="en" sz="2000" dirty="0">
                <a:solidFill>
                  <a:srgbClr val="000000"/>
                </a:solidFill>
                <a:latin typeface="Arial" panose="020B0604020202020204" pitchFamily="34" charset="0"/>
                <a:ea typeface="+mn-ea"/>
                <a:cs typeface="Arial" panose="020B0604020202020204" pitchFamily="34" charset="0"/>
              </a:rPr>
              <a:t>is carried out taking into account the two results of the previous stages: </a:t>
            </a:r>
            <a:r>
              <a:rPr lang="en" sz="2000" b="1" dirty="0">
                <a:solidFill>
                  <a:srgbClr val="000000"/>
                </a:solidFill>
                <a:latin typeface="Arial" panose="020B0604020202020204" pitchFamily="34" charset="0"/>
                <a:ea typeface="+mn-ea"/>
                <a:cs typeface="Arial" panose="020B0604020202020204" pitchFamily="34" charset="0"/>
              </a:rPr>
              <a:t>hazard condition and vulnerability condition</a:t>
            </a:r>
            <a:r>
              <a:rPr lang="en" sz="2000" dirty="0">
                <a:solidFill>
                  <a:srgbClr val="000000"/>
                </a:solidFill>
                <a:latin typeface="Arial" panose="020B0604020202020204" pitchFamily="34" charset="0"/>
                <a:ea typeface="+mn-ea"/>
                <a:cs typeface="Arial" panose="020B0604020202020204" pitchFamily="34" charset="0"/>
              </a:rPr>
              <a:t>. These parameters are correlated using the following matrix:</a:t>
            </a:r>
          </a:p>
        </p:txBody>
      </p:sp>
      <p:pic>
        <p:nvPicPr>
          <p:cNvPr id="2" name="Picture 1" descr="risk matrix with hazard and vulnerability levels.">
            <a:extLst>
              <a:ext uri="{FF2B5EF4-FFF2-40B4-BE49-F238E27FC236}">
                <a16:creationId xmlns:a16="http://schemas.microsoft.com/office/drawing/2014/main" id="{00000000-0008-0000-0300-000016000000}"/>
              </a:ext>
            </a:extLst>
          </p:cNvPr>
          <p:cNvPicPr>
            <a:picLocks noChangeAspect="1"/>
          </p:cNvPicPr>
          <p:nvPr/>
        </p:nvPicPr>
        <p:blipFill>
          <a:blip r:embed="rId3"/>
          <a:stretch>
            <a:fillRect/>
          </a:stretch>
        </p:blipFill>
        <p:spPr>
          <a:xfrm>
            <a:off x="1669125" y="2575285"/>
            <a:ext cx="8391526" cy="1285400"/>
          </a:xfrm>
          <a:prstGeom prst="rect">
            <a:avLst/>
          </a:prstGeom>
        </p:spPr>
      </p:pic>
    </p:spTree>
    <p:extLst>
      <p:ext uri="{BB962C8B-B14F-4D97-AF65-F5344CB8AC3E}">
        <p14:creationId xmlns:p14="http://schemas.microsoft.com/office/powerpoint/2010/main" val="192392782"/>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a9a05d7d-62d7-4716-89b6-29e7983adb69"/>
  <p:tag name="SLIDO_EVENT_SECTION_UUID" val="60fa610b-f026-4796-82ba-d031ba806521"/>
</p:tagLst>
</file>

<file path=ppt/theme/theme1.xml><?xml version="1.0" encoding="utf-8"?>
<a:theme xmlns:a="http://schemas.openxmlformats.org/drawingml/2006/main" name="1_UNDRR_PPT_DiDRR_Template">
  <a:themeElements>
    <a:clrScheme name="UNISDR">
      <a:dk1>
        <a:srgbClr val="294A64"/>
      </a:dk1>
      <a:lt1>
        <a:srgbClr val="FFFFFF"/>
      </a:lt1>
      <a:dk2>
        <a:srgbClr val="7F7F7F"/>
      </a:dk2>
      <a:lt2>
        <a:srgbClr val="E7E6E6"/>
      </a:lt2>
      <a:accent1>
        <a:srgbClr val="0C4F85"/>
      </a:accent1>
      <a:accent2>
        <a:srgbClr val="D87A3D"/>
      </a:accent2>
      <a:accent3>
        <a:srgbClr val="0F9F9F"/>
      </a:accent3>
      <a:accent4>
        <a:srgbClr val="843C79"/>
      </a:accent4>
      <a:accent5>
        <a:srgbClr val="9F2039"/>
      </a:accent5>
      <a:accent6>
        <a:srgbClr val="6093BD"/>
      </a:accent6>
      <a:hlink>
        <a:srgbClr val="004F91"/>
      </a:hlink>
      <a:folHlink>
        <a:srgbClr val="6093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bdcbf6f1-cf55-4d46-96f2-01ce6750d8d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17F241D8F8FF428922A2693815F775" ma:contentTypeVersion="23" ma:contentTypeDescription="Create a new document." ma:contentTypeScope="" ma:versionID="430a648b0ab77cdf388348ad260cb9c0">
  <xsd:schema xmlns:xsd="http://www.w3.org/2001/XMLSchema" xmlns:xs="http://www.w3.org/2001/XMLSchema" xmlns:p="http://schemas.microsoft.com/office/2006/metadata/properties" xmlns:ns2="bdcbf6f1-cf55-4d46-96f2-01ce6750d8d3" xmlns:ns3="ee55ed30-f867-4888-b1a5-0c6a57c2099f" xmlns:ns4="985ec44e-1bab-4c0b-9df0-6ba128686fc9" targetNamespace="http://schemas.microsoft.com/office/2006/metadata/properties" ma:root="true" ma:fieldsID="9c93cbf1eec6120b289787542cefccf3" ns2:_="" ns3:_="" ns4:_="">
    <xsd:import namespace="bdcbf6f1-cf55-4d46-96f2-01ce6750d8d3"/>
    <xsd:import namespace="ee55ed30-f867-4888-b1a5-0c6a57c2099f"/>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4: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cbf6f1-cf55-4d46-96f2-01ce6750d8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55ed30-f867-4888-b1a5-0c6a57c2099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34d074a-7ffd-4e66-b850-b1ab7b56bb9b}" ma:internalName="TaxCatchAll" ma:showField="CatchAllData" ma:web="ee55ed30-f867-4888-b1a5-0c6a57c209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F83B82-37B2-44AE-B54F-A12681F7DC52}">
  <ds:schemaRefs>
    <ds:schemaRef ds:uri="http://purl.org/dc/dcmitype/"/>
    <ds:schemaRef ds:uri="http://schemas.openxmlformats.org/package/2006/metadata/core-properties"/>
    <ds:schemaRef ds:uri="http://purl.org/dc/elements/1.1/"/>
    <ds:schemaRef ds:uri="http://schemas.microsoft.com/office/infopath/2007/PartnerControls"/>
    <ds:schemaRef ds:uri="9b870837-766f-4216-ad99-73f7fc1b165b"/>
    <ds:schemaRef ds:uri="http://schemas.microsoft.com/office/2006/documentManagement/types"/>
    <ds:schemaRef ds:uri="http://schemas.microsoft.com/office/2006/metadata/properties"/>
    <ds:schemaRef ds:uri="a2a48947-f190-493a-9ce4-d768bf9fe51a"/>
    <ds:schemaRef ds:uri="http://www.w3.org/XML/1998/namespace"/>
    <ds:schemaRef ds:uri="http://purl.org/dc/terms/"/>
    <ds:schemaRef ds:uri="985ec44e-1bab-4c0b-9df0-6ba128686fc9"/>
    <ds:schemaRef ds:uri="bdcbf6f1-cf55-4d46-96f2-01ce6750d8d3"/>
  </ds:schemaRefs>
</ds:datastoreItem>
</file>

<file path=customXml/itemProps2.xml><?xml version="1.0" encoding="utf-8"?>
<ds:datastoreItem xmlns:ds="http://schemas.openxmlformats.org/officeDocument/2006/customXml" ds:itemID="{5AE60706-1F9B-4B0F-A6C9-8066B5F1373C}">
  <ds:schemaRefs>
    <ds:schemaRef ds:uri="http://schemas.microsoft.com/sharepoint/v3/contenttype/forms"/>
  </ds:schemaRefs>
</ds:datastoreItem>
</file>

<file path=customXml/itemProps3.xml><?xml version="1.0" encoding="utf-8"?>
<ds:datastoreItem xmlns:ds="http://schemas.openxmlformats.org/officeDocument/2006/customXml" ds:itemID="{7A5F025B-BC02-4419-8D4D-14CD25EE2B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cbf6f1-cf55-4d46-96f2-01ce6750d8d3"/>
    <ds:schemaRef ds:uri="ee55ed30-f867-4888-b1a5-0c6a57c2099f"/>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5680</TotalTime>
  <Words>2021</Words>
  <Application>Microsoft Office PowerPoint</Application>
  <PresentationFormat>Widescreen</PresentationFormat>
  <Paragraphs>163</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Helvetica Neue</vt:lpstr>
      <vt:lpstr>Noto Sans Symbols</vt:lpstr>
      <vt:lpstr>Arial</vt:lpstr>
      <vt:lpstr>Calibri</vt:lpstr>
      <vt:lpstr>Roboto</vt:lpstr>
      <vt:lpstr>Roboto Black</vt:lpstr>
      <vt:lpstr>1_UNDRR_PPT_DiDRR_Template</vt:lpstr>
      <vt:lpstr>Quick Risk Estimation Tool for Integrated Climate and Disaster Risks (Climate QRE)</vt:lpstr>
      <vt:lpstr>Climate QRE</vt:lpstr>
      <vt:lpstr>Structure of the Climate QRE Tool</vt:lpstr>
      <vt:lpstr>1. Acknowledgement</vt:lpstr>
      <vt:lpstr>2. Methodology</vt:lpstr>
      <vt:lpstr>2. Methodology – cont.</vt:lpstr>
      <vt:lpstr>2. Methodology – cont.</vt:lpstr>
      <vt:lpstr>2. Methodology – cont.</vt:lpstr>
      <vt:lpstr>2. Methodology – cont.</vt:lpstr>
      <vt:lpstr>3. Instructions</vt:lpstr>
      <vt:lpstr>3. Instructions - Part 1: Hazards </vt:lpstr>
      <vt:lpstr>3. Instructions - Part 2: Vulnerability and Risk Calculation</vt:lpstr>
      <vt:lpstr>Detailed steps to completing Climate QRE</vt:lpstr>
      <vt:lpstr>Worksheet 4. Initial Hazard Identification</vt:lpstr>
      <vt:lpstr>Worksheet 5. Hazard – Baseline</vt:lpstr>
      <vt:lpstr>Worksheet 5.1 Hazard – IPCC</vt:lpstr>
      <vt:lpstr>Worksheet 5.2 Hazard - National info</vt:lpstr>
      <vt:lpstr>Worksheet 5.3 Hazard - Integrated</vt:lpstr>
      <vt:lpstr>Worksheet 6. Vulnerability Analysis</vt:lpstr>
      <vt:lpstr>Worksheet 7. Risk Calculation</vt:lpstr>
      <vt:lpstr>Worksheet 8. Results</vt:lpstr>
      <vt:lpstr>Worksheet 8. Results – cont.</vt:lpstr>
      <vt:lpstr>Note on the application of Climate QRE</vt:lpstr>
      <vt:lpstr>Very Important note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Caiyuan ZHANG;mutarika.pruksapong@un.org</dc:creator>
  <cp:lastModifiedBy>Mutarika Pruksapong</cp:lastModifiedBy>
  <cp:revision>52</cp:revision>
  <dcterms:created xsi:type="dcterms:W3CDTF">2023-07-10T07:20:16Z</dcterms:created>
  <dcterms:modified xsi:type="dcterms:W3CDTF">2024-02-19T02:49:53Z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0x010100FC17F241D8F8FF428922A2693815F775</vt:lpwstr>
  </property>
  <property fmtid="{D5CDD505-2E9C-101B-9397-08002B2CF9AE}" pid="3" name="SlidoAppVersion">
    <vt:lpwstr>1.6.1.4122</vt:lpwstr>
  </property>
</Properties>
</file>